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Lst>
  <p:sldSz cy="5143500" cx="9144000"/>
  <p:notesSz cx="6858000" cy="9144000"/>
  <p:embeddedFontLst>
    <p:embeddedFont>
      <p:font typeface="Roboto"/>
      <p:regular r:id="rId24"/>
      <p:bold r:id="rId25"/>
      <p:italic r:id="rId26"/>
      <p:boldItalic r:id="rId27"/>
    </p:embeddedFont>
    <p:embeddedFont>
      <p:font typeface="Montserrat"/>
      <p:regular r:id="rId28"/>
      <p:bold r:id="rId29"/>
      <p:italic r:id="rId30"/>
      <p:boldItalic r:id="rId31"/>
    </p:embeddedFont>
    <p:embeddedFont>
      <p:font typeface="Lato"/>
      <p:regular r:id="rId32"/>
      <p:bold r:id="rId33"/>
      <p:italic r:id="rId34"/>
      <p:boldItalic r:id="rId3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Roboto-regular.fntdata"/><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oboto-italic.fntdata"/><Relationship Id="rId25" Type="http://schemas.openxmlformats.org/officeDocument/2006/relationships/font" Target="fonts/Roboto-bold.fntdata"/><Relationship Id="rId28" Type="http://schemas.openxmlformats.org/officeDocument/2006/relationships/font" Target="fonts/Montserrat-regular.fntdata"/><Relationship Id="rId27" Type="http://schemas.openxmlformats.org/officeDocument/2006/relationships/font" Target="fonts/Roboto-bold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Montserrat-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Montserrat-boldItalic.fntdata"/><Relationship Id="rId30" Type="http://schemas.openxmlformats.org/officeDocument/2006/relationships/font" Target="fonts/Montserrat-italic.fntdata"/><Relationship Id="rId11" Type="http://schemas.openxmlformats.org/officeDocument/2006/relationships/slide" Target="slides/slide6.xml"/><Relationship Id="rId33" Type="http://schemas.openxmlformats.org/officeDocument/2006/relationships/font" Target="fonts/Lato-bold.fntdata"/><Relationship Id="rId10" Type="http://schemas.openxmlformats.org/officeDocument/2006/relationships/slide" Target="slides/slide5.xml"/><Relationship Id="rId32" Type="http://schemas.openxmlformats.org/officeDocument/2006/relationships/font" Target="fonts/Lato-regular.fntdata"/><Relationship Id="rId13" Type="http://schemas.openxmlformats.org/officeDocument/2006/relationships/slide" Target="slides/slide8.xml"/><Relationship Id="rId35" Type="http://schemas.openxmlformats.org/officeDocument/2006/relationships/font" Target="fonts/Lato-boldItalic.fntdata"/><Relationship Id="rId12" Type="http://schemas.openxmlformats.org/officeDocument/2006/relationships/slide" Target="slides/slide7.xml"/><Relationship Id="rId34" Type="http://schemas.openxmlformats.org/officeDocument/2006/relationships/font" Target="fonts/Lato-italic.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f87997393_0_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f87997393_0_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3406ae8fef1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3406ae8fef1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3406ae8fef1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3406ae8fef1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3406ae8fef1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3406ae8fef1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3406ae8fef1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3406ae8fef1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3406ae8fef1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3406ae8fef1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3406ae8fef1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3406ae8fef1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3406ae8fef1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3406ae8fef1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3406ae8fef1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3406ae8fef1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1f87997393_0_15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1f87997393_0_15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1f87997393_0_8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1f87997393_0_8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3406ae8fef1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3406ae8fef1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3406ae8fef1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3406ae8fef1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3406ae8fef1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3406ae8fef1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3406ae8fef1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3406ae8fef1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3406ae8fef1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3406ae8fef1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3406ae8fef1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3406ae8fef1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3406ae8fef1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3406ae8fef1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 Id="rId3" Type="http://schemas.openxmlformats.org/officeDocument/2006/relationships/image" Target="../media/image2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pic>
        <p:nvPicPr>
          <p:cNvPr descr="offset_comp_406605.jpg" id="10" name="Google Shape;10;p2"/>
          <p:cNvPicPr preferRelativeResize="0"/>
          <p:nvPr/>
        </p:nvPicPr>
        <p:blipFill rotWithShape="1">
          <a:blip r:embed="rId2">
            <a:alphaModFix amt="66000"/>
          </a:blip>
          <a:srcRect b="39565" l="20991" r="40112" t="2690"/>
          <a:stretch/>
        </p:blipFill>
        <p:spPr>
          <a:xfrm>
            <a:off x="0" y="0"/>
            <a:ext cx="5157900" cy="5143500"/>
          </a:xfrm>
          <a:prstGeom prst="rtTriangle">
            <a:avLst/>
          </a:prstGeom>
          <a:noFill/>
          <a:ln>
            <a:noFill/>
          </a:ln>
        </p:spPr>
      </p:pic>
      <p:pic>
        <p:nvPicPr>
          <p:cNvPr descr="offset_comp_342327_edtied.jpg" id="11" name="Google Shape;11;p2"/>
          <p:cNvPicPr preferRelativeResize="0"/>
          <p:nvPr/>
        </p:nvPicPr>
        <p:blipFill rotWithShape="1">
          <a:blip r:embed="rId3">
            <a:alphaModFix amt="31000"/>
          </a:blip>
          <a:srcRect b="11297" l="14009" r="43289" t="35833"/>
          <a:stretch/>
        </p:blipFill>
        <p:spPr>
          <a:xfrm rot="10800000">
            <a:off x="6976800" y="-25"/>
            <a:ext cx="2167200" cy="2012700"/>
          </a:xfrm>
          <a:prstGeom prst="rtTriangle">
            <a:avLst/>
          </a:prstGeom>
          <a:noFill/>
          <a:ln>
            <a:noFill/>
          </a:ln>
        </p:spPr>
      </p:pic>
      <p:sp>
        <p:nvSpPr>
          <p:cNvPr id="12" name="Google Shape;12;p2"/>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3" name="Google Shape;13;p2"/>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5" name="Google Shape;15;p2"/>
          <p:cNvSpPr/>
          <p:nvPr/>
        </p:nvSpPr>
        <p:spPr>
          <a:xfrm rot="-5400000">
            <a:off x="5846" y="-4836"/>
            <a:ext cx="22914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flipH="1">
            <a:off x="652821" y="576768"/>
            <a:ext cx="2300100" cy="22914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35" name="Shape 135"/>
        <p:cNvGrpSpPr/>
        <p:nvPr/>
      </p:nvGrpSpPr>
      <p:grpSpPr>
        <a:xfrm>
          <a:off x="0" y="0"/>
          <a:ext cx="0" cy="0"/>
          <a:chOff x="0" y="0"/>
          <a:chExt cx="0" cy="0"/>
        </a:xfrm>
      </p:grpSpPr>
      <p:sp>
        <p:nvSpPr>
          <p:cNvPr id="136" name="Google Shape;136;p11">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1">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1">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1">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 name="Google Shape;140;p11"/>
          <p:cNvGrpSpPr/>
          <p:nvPr/>
        </p:nvGrpSpPr>
        <p:grpSpPr>
          <a:xfrm>
            <a:off x="4406400" y="0"/>
            <a:ext cx="4737600" cy="5143500"/>
            <a:chOff x="4406400" y="0"/>
            <a:chExt cx="4737600" cy="5143500"/>
          </a:xfrm>
        </p:grpSpPr>
        <p:sp>
          <p:nvSpPr>
            <p:cNvPr id="141" name="Google Shape;141;p11"/>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1"/>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1"/>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1"/>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1"/>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1"/>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1"/>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1"/>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9" name="Google Shape;159;p11"/>
          <p:cNvSpPr txBox="1"/>
          <p:nvPr>
            <p:ph type="title"/>
          </p:nvPr>
        </p:nvSpPr>
        <p:spPr>
          <a:xfrm>
            <a:off x="823850" y="866775"/>
            <a:ext cx="4587000" cy="35211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60" name="Google Shape;160;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61" name="Shape 161"/>
        <p:cNvGrpSpPr/>
        <p:nvPr/>
      </p:nvGrpSpPr>
      <p:grpSpPr>
        <a:xfrm>
          <a:off x="0" y="0"/>
          <a:ext cx="0" cy="0"/>
          <a:chOff x="0" y="0"/>
          <a:chExt cx="0" cy="0"/>
        </a:xfrm>
      </p:grpSpPr>
      <p:sp>
        <p:nvSpPr>
          <p:cNvPr id="162" name="Google Shape;162;p12">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2">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2">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2">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6" name="Google Shape;166;p12"/>
          <p:cNvGrpSpPr/>
          <p:nvPr/>
        </p:nvGrpSpPr>
        <p:grpSpPr>
          <a:xfrm>
            <a:off x="0" y="381001"/>
            <a:ext cx="1037850" cy="1016287"/>
            <a:chOff x="0" y="381001"/>
            <a:chExt cx="1037850" cy="1016287"/>
          </a:xfrm>
        </p:grpSpPr>
        <p:sp>
          <p:nvSpPr>
            <p:cNvPr id="167" name="Google Shape;167;p12"/>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2"/>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9" name="Google Shape;169;p12"/>
          <p:cNvSpPr txBox="1"/>
          <p:nvPr>
            <p:ph type="title"/>
          </p:nvPr>
        </p:nvSpPr>
        <p:spPr>
          <a:xfrm>
            <a:off x="1297500" y="1658325"/>
            <a:ext cx="3036300" cy="1751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70" name="Google Shape;170;p12"/>
          <p:cNvSpPr txBox="1"/>
          <p:nvPr>
            <p:ph idx="1" type="subTitle"/>
          </p:nvPr>
        </p:nvSpPr>
        <p:spPr>
          <a:xfrm>
            <a:off x="1297500" y="3538000"/>
            <a:ext cx="30363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71" name="Google Shape;171;p12"/>
          <p:cNvSpPr txBox="1"/>
          <p:nvPr>
            <p:ph idx="2" type="body"/>
          </p:nvPr>
        </p:nvSpPr>
        <p:spPr>
          <a:xfrm>
            <a:off x="4648200" y="1696600"/>
            <a:ext cx="3676800" cy="234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72" name="Google Shape;172;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73" name="Shape 173"/>
        <p:cNvGrpSpPr/>
        <p:nvPr/>
      </p:nvGrpSpPr>
      <p:grpSpPr>
        <a:xfrm>
          <a:off x="0" y="0"/>
          <a:ext cx="0" cy="0"/>
          <a:chOff x="0" y="0"/>
          <a:chExt cx="0" cy="0"/>
        </a:xfrm>
      </p:grpSpPr>
      <p:grpSp>
        <p:nvGrpSpPr>
          <p:cNvPr id="174" name="Google Shape;174;p13"/>
          <p:cNvGrpSpPr/>
          <p:nvPr/>
        </p:nvGrpSpPr>
        <p:grpSpPr>
          <a:xfrm>
            <a:off x="0" y="4128572"/>
            <a:ext cx="698925" cy="684657"/>
            <a:chOff x="0" y="3785672"/>
            <a:chExt cx="698925" cy="684657"/>
          </a:xfrm>
        </p:grpSpPr>
        <p:sp>
          <p:nvSpPr>
            <p:cNvPr id="175" name="Google Shape;175;p13"/>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3"/>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7" name="Google Shape;177;p13"/>
          <p:cNvSpPr txBox="1"/>
          <p:nvPr>
            <p:ph idx="1" type="body"/>
          </p:nvPr>
        </p:nvSpPr>
        <p:spPr>
          <a:xfrm>
            <a:off x="812725" y="4305375"/>
            <a:ext cx="6936000" cy="523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78" name="Google Shape;178;p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79" name="Google Shape;179;p13">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3">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3">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3">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83" name="Shape 183"/>
        <p:cNvGrpSpPr/>
        <p:nvPr/>
      </p:nvGrpSpPr>
      <p:grpSpPr>
        <a:xfrm>
          <a:off x="0" y="0"/>
          <a:ext cx="0" cy="0"/>
          <a:chOff x="0" y="0"/>
          <a:chExt cx="0" cy="0"/>
        </a:xfrm>
      </p:grpSpPr>
      <p:grpSp>
        <p:nvGrpSpPr>
          <p:cNvPr id="184" name="Google Shape;184;p14"/>
          <p:cNvGrpSpPr/>
          <p:nvPr/>
        </p:nvGrpSpPr>
        <p:grpSpPr>
          <a:xfrm>
            <a:off x="4406400" y="0"/>
            <a:ext cx="4737600" cy="5143065"/>
            <a:chOff x="4406400" y="0"/>
            <a:chExt cx="4737600" cy="5143065"/>
          </a:xfrm>
        </p:grpSpPr>
        <p:sp>
          <p:nvSpPr>
            <p:cNvPr id="185" name="Google Shape;185;p1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3" name="Google Shape;203;p14"/>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204" name="Google Shape;204;p14"/>
          <p:cNvSpPr txBox="1"/>
          <p:nvPr>
            <p:ph idx="1" type="body"/>
          </p:nvPr>
        </p:nvSpPr>
        <p:spPr>
          <a:xfrm>
            <a:off x="823850" y="2643124"/>
            <a:ext cx="4776000" cy="1218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205" name="Google Shape;205;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206" name="Google Shape;206;p14">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4">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4">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4">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10" name="Shape 210"/>
        <p:cNvGrpSpPr/>
        <p:nvPr/>
      </p:nvGrpSpPr>
      <p:grpSpPr>
        <a:xfrm>
          <a:off x="0" y="0"/>
          <a:ext cx="0" cy="0"/>
          <a:chOff x="0" y="0"/>
          <a:chExt cx="0" cy="0"/>
        </a:xfrm>
      </p:grpSpPr>
      <p:sp>
        <p:nvSpPr>
          <p:cNvPr id="211" name="Google Shape;211;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3">
  <p:cSld name="TITLE_AND_BODY_1">
    <p:spTree>
      <p:nvGrpSpPr>
        <p:cNvPr id="212" name="Shape 212"/>
        <p:cNvGrpSpPr/>
        <p:nvPr/>
      </p:nvGrpSpPr>
      <p:grpSpPr>
        <a:xfrm>
          <a:off x="0" y="0"/>
          <a:ext cx="0" cy="0"/>
          <a:chOff x="0" y="0"/>
          <a:chExt cx="0" cy="0"/>
        </a:xfrm>
      </p:grpSpPr>
      <p:pic>
        <p:nvPicPr>
          <p:cNvPr descr="offset_comp_343059.jpg" id="213" name="Google Shape;213;p16"/>
          <p:cNvPicPr preferRelativeResize="0"/>
          <p:nvPr/>
        </p:nvPicPr>
        <p:blipFill rotWithShape="1">
          <a:blip r:embed="rId2">
            <a:alphaModFix amt="80000"/>
          </a:blip>
          <a:srcRect b="25870" l="30474" r="30474" t="11955"/>
          <a:stretch/>
        </p:blipFill>
        <p:spPr>
          <a:xfrm rot="-5400000">
            <a:off x="113630" y="-105700"/>
            <a:ext cx="5142300" cy="5364300"/>
          </a:xfrm>
          <a:prstGeom prst="diagStripe">
            <a:avLst>
              <a:gd fmla="val 50343" name="adj"/>
            </a:avLst>
          </a:prstGeom>
          <a:noFill/>
          <a:ln>
            <a:noFill/>
          </a:ln>
        </p:spPr>
      </p:pic>
      <p:sp>
        <p:nvSpPr>
          <p:cNvPr id="214" name="Google Shape;214;p1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15" name="Google Shape;215;p16"/>
          <p:cNvSpPr txBox="1"/>
          <p:nvPr>
            <p:ph idx="1" type="body"/>
          </p:nvPr>
        </p:nvSpPr>
        <p:spPr>
          <a:xfrm>
            <a:off x="4018025" y="1567550"/>
            <a:ext cx="4318500" cy="17667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Clr>
                <a:schemeClr val="dk2"/>
              </a:buClr>
              <a:buSzPts val="1300"/>
              <a:buChar char="●"/>
              <a:defRPr>
                <a:solidFill>
                  <a:schemeClr val="dk2"/>
                </a:solidFill>
              </a:defRPr>
            </a:lvl1pPr>
            <a:lvl2pPr indent="-298450" lvl="1" marL="914400" rtl="0">
              <a:spcBef>
                <a:spcPts val="1600"/>
              </a:spcBef>
              <a:spcAft>
                <a:spcPts val="0"/>
              </a:spcAft>
              <a:buClr>
                <a:schemeClr val="dk2"/>
              </a:buClr>
              <a:buSzPts val="1100"/>
              <a:buChar char="○"/>
              <a:defRPr>
                <a:solidFill>
                  <a:schemeClr val="dk2"/>
                </a:solidFill>
              </a:defRPr>
            </a:lvl2pPr>
            <a:lvl3pPr indent="-298450" lvl="2" marL="1371600" rtl="0">
              <a:spcBef>
                <a:spcPts val="1600"/>
              </a:spcBef>
              <a:spcAft>
                <a:spcPts val="0"/>
              </a:spcAft>
              <a:buClr>
                <a:schemeClr val="dk2"/>
              </a:buClr>
              <a:buSzPts val="1100"/>
              <a:buChar char="■"/>
              <a:defRPr>
                <a:solidFill>
                  <a:schemeClr val="dk2"/>
                </a:solidFill>
              </a:defRPr>
            </a:lvl3pPr>
            <a:lvl4pPr indent="-298450" lvl="3" marL="1828800" rtl="0">
              <a:spcBef>
                <a:spcPts val="1600"/>
              </a:spcBef>
              <a:spcAft>
                <a:spcPts val="0"/>
              </a:spcAft>
              <a:buClr>
                <a:schemeClr val="dk2"/>
              </a:buClr>
              <a:buSzPts val="1100"/>
              <a:buChar char="●"/>
              <a:defRPr>
                <a:solidFill>
                  <a:schemeClr val="dk2"/>
                </a:solidFill>
              </a:defRPr>
            </a:lvl4pPr>
            <a:lvl5pPr indent="-298450" lvl="4" marL="2286000" rtl="0">
              <a:spcBef>
                <a:spcPts val="1600"/>
              </a:spcBef>
              <a:spcAft>
                <a:spcPts val="0"/>
              </a:spcAft>
              <a:buClr>
                <a:schemeClr val="dk2"/>
              </a:buClr>
              <a:buSzPts val="1100"/>
              <a:buChar char="○"/>
              <a:defRPr>
                <a:solidFill>
                  <a:schemeClr val="dk2"/>
                </a:solidFill>
              </a:defRPr>
            </a:lvl5pPr>
            <a:lvl6pPr indent="-298450" lvl="5" marL="2743200" rtl="0">
              <a:spcBef>
                <a:spcPts val="1600"/>
              </a:spcBef>
              <a:spcAft>
                <a:spcPts val="0"/>
              </a:spcAft>
              <a:buClr>
                <a:schemeClr val="dk2"/>
              </a:buClr>
              <a:buSzPts val="1100"/>
              <a:buChar char="■"/>
              <a:defRPr>
                <a:solidFill>
                  <a:schemeClr val="dk2"/>
                </a:solidFill>
              </a:defRPr>
            </a:lvl6pPr>
            <a:lvl7pPr indent="-298450" lvl="6" marL="3200400" rtl="0">
              <a:spcBef>
                <a:spcPts val="1600"/>
              </a:spcBef>
              <a:spcAft>
                <a:spcPts val="0"/>
              </a:spcAft>
              <a:buClr>
                <a:schemeClr val="dk2"/>
              </a:buClr>
              <a:buSzPts val="1100"/>
              <a:buChar char="●"/>
              <a:defRPr>
                <a:solidFill>
                  <a:schemeClr val="dk2"/>
                </a:solidFill>
              </a:defRPr>
            </a:lvl7pPr>
            <a:lvl8pPr indent="-298450" lvl="7" marL="3657600" rtl="0">
              <a:spcBef>
                <a:spcPts val="1600"/>
              </a:spcBef>
              <a:spcAft>
                <a:spcPts val="0"/>
              </a:spcAft>
              <a:buClr>
                <a:schemeClr val="dk2"/>
              </a:buClr>
              <a:buSzPts val="1100"/>
              <a:buChar char="○"/>
              <a:defRPr>
                <a:solidFill>
                  <a:schemeClr val="dk2"/>
                </a:solidFill>
              </a:defRPr>
            </a:lvl8pPr>
            <a:lvl9pPr indent="-298450" lvl="8" marL="4114800" rtl="0">
              <a:spcBef>
                <a:spcPts val="1600"/>
              </a:spcBef>
              <a:spcAft>
                <a:spcPts val="1600"/>
              </a:spcAft>
              <a:buClr>
                <a:schemeClr val="dk2"/>
              </a:buClr>
              <a:buSzPts val="1100"/>
              <a:buChar char="■"/>
              <a:defRPr>
                <a:solidFill>
                  <a:schemeClr val="dk2"/>
                </a:solidFill>
              </a:defRPr>
            </a:lvl9pPr>
          </a:lstStyle>
          <a:p/>
        </p:txBody>
      </p:sp>
      <p:sp>
        <p:nvSpPr>
          <p:cNvPr id="216" name="Google Shape;216;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217" name="Google Shape;217;p16">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6">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6">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6">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1" name="Google Shape;221;p16"/>
          <p:cNvGrpSpPr/>
          <p:nvPr/>
        </p:nvGrpSpPr>
        <p:grpSpPr>
          <a:xfrm>
            <a:off x="0" y="381001"/>
            <a:ext cx="1037850" cy="1016287"/>
            <a:chOff x="0" y="381001"/>
            <a:chExt cx="1037850" cy="1016287"/>
          </a:xfrm>
        </p:grpSpPr>
        <p:sp>
          <p:nvSpPr>
            <p:cNvPr id="222" name="Google Shape;222;p1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grpSp>
        <p:nvGrpSpPr>
          <p:cNvPr id="18" name="Google Shape;18;p3"/>
          <p:cNvGrpSpPr/>
          <p:nvPr/>
        </p:nvGrpSpPr>
        <p:grpSpPr>
          <a:xfrm>
            <a:off x="4406400" y="0"/>
            <a:ext cx="4737600" cy="5143065"/>
            <a:chOff x="4406400" y="0"/>
            <a:chExt cx="4737600" cy="5143065"/>
          </a:xfrm>
        </p:grpSpPr>
        <p:sp>
          <p:nvSpPr>
            <p:cNvPr id="19" name="Google Shape;19;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 name="Google Shape;37;p3"/>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8" name="Google Shape;38;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39" name="Google Shape;39;p3">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spTree>
      <p:nvGrpSpPr>
        <p:cNvPr id="43" name="Shape 43"/>
        <p:cNvGrpSpPr/>
        <p:nvPr/>
      </p:nvGrpSpPr>
      <p:grpSpPr>
        <a:xfrm>
          <a:off x="0" y="0"/>
          <a:ext cx="0" cy="0"/>
          <a:chOff x="0" y="0"/>
          <a:chExt cx="0" cy="0"/>
        </a:xfrm>
      </p:grpSpPr>
      <p:grpSp>
        <p:nvGrpSpPr>
          <p:cNvPr id="44" name="Google Shape;44;p4"/>
          <p:cNvGrpSpPr/>
          <p:nvPr/>
        </p:nvGrpSpPr>
        <p:grpSpPr>
          <a:xfrm>
            <a:off x="4406400" y="0"/>
            <a:ext cx="4737600" cy="5143065"/>
            <a:chOff x="4406400" y="0"/>
            <a:chExt cx="4737600" cy="5143065"/>
          </a:xfrm>
        </p:grpSpPr>
        <p:sp>
          <p:nvSpPr>
            <p:cNvPr id="45" name="Google Shape;45;p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 name="Google Shape;63;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64" name="Google Shape;64;p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5" name="Shape 65"/>
        <p:cNvGrpSpPr/>
        <p:nvPr/>
      </p:nvGrpSpPr>
      <p:grpSpPr>
        <a:xfrm>
          <a:off x="0" y="0"/>
          <a:ext cx="0" cy="0"/>
          <a:chOff x="0" y="0"/>
          <a:chExt cx="0" cy="0"/>
        </a:xfrm>
      </p:grpSpPr>
      <p:sp>
        <p:nvSpPr>
          <p:cNvPr id="66" name="Google Shape;66;p5">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5">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5">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5">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 name="Google Shape;70;p5"/>
          <p:cNvGrpSpPr/>
          <p:nvPr/>
        </p:nvGrpSpPr>
        <p:grpSpPr>
          <a:xfrm>
            <a:off x="0" y="381001"/>
            <a:ext cx="1037850" cy="1016287"/>
            <a:chOff x="0" y="381001"/>
            <a:chExt cx="1037850" cy="1016287"/>
          </a:xfrm>
        </p:grpSpPr>
        <p:sp>
          <p:nvSpPr>
            <p:cNvPr id="71" name="Google Shape;71;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 name="Google Shape;73;p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74" name="Google Shape;74;p5"/>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75" name="Google Shape;7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1">
  <p:cSld name="TITLE_AND_BODY_2">
    <p:spTree>
      <p:nvGrpSpPr>
        <p:cNvPr id="76" name="Shape 76"/>
        <p:cNvGrpSpPr/>
        <p:nvPr/>
      </p:nvGrpSpPr>
      <p:grpSpPr>
        <a:xfrm>
          <a:off x="0" y="0"/>
          <a:ext cx="0" cy="0"/>
          <a:chOff x="0" y="0"/>
          <a:chExt cx="0" cy="0"/>
        </a:xfrm>
      </p:grpSpPr>
      <p:sp>
        <p:nvSpPr>
          <p:cNvPr id="77" name="Google Shape;77;p6"/>
          <p:cNvSpPr txBox="1"/>
          <p:nvPr>
            <p:ph type="title"/>
          </p:nvPr>
        </p:nvSpPr>
        <p:spPr>
          <a:xfrm>
            <a:off x="361071" y="1924852"/>
            <a:ext cx="2304900" cy="17973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78" name="Google Shape;78;p6"/>
          <p:cNvSpPr/>
          <p:nvPr/>
        </p:nvSpPr>
        <p:spPr>
          <a:xfrm>
            <a:off x="4564200" y="0"/>
            <a:ext cx="45798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6"/>
          <p:cNvSpPr txBox="1"/>
          <p:nvPr>
            <p:ph idx="1" type="body"/>
          </p:nvPr>
        </p:nvSpPr>
        <p:spPr>
          <a:xfrm>
            <a:off x="6451271" y="1924850"/>
            <a:ext cx="2304900" cy="1797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
        <p:nvSpPr>
          <p:cNvPr id="80" name="Google Shape;80;p6">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6">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6">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6">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 name="Google Shape;84;p6"/>
          <p:cNvGrpSpPr/>
          <p:nvPr/>
        </p:nvGrpSpPr>
        <p:grpSpPr>
          <a:xfrm>
            <a:off x="0" y="381001"/>
            <a:ext cx="1037850" cy="1016287"/>
            <a:chOff x="0" y="381001"/>
            <a:chExt cx="1037850" cy="1016287"/>
          </a:xfrm>
        </p:grpSpPr>
        <p:sp>
          <p:nvSpPr>
            <p:cNvPr id="85" name="Google Shape;85;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 name="Google Shape;87;p6"/>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88" name="Google Shape;88;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2">
  <p:cSld name="TITLE_AND_BODY_2_1">
    <p:spTree>
      <p:nvGrpSpPr>
        <p:cNvPr id="89" name="Shape 89"/>
        <p:cNvGrpSpPr/>
        <p:nvPr/>
      </p:nvGrpSpPr>
      <p:grpSpPr>
        <a:xfrm>
          <a:off x="0" y="0"/>
          <a:ext cx="0" cy="0"/>
          <a:chOff x="0" y="0"/>
          <a:chExt cx="0" cy="0"/>
        </a:xfrm>
      </p:grpSpPr>
      <p:sp>
        <p:nvSpPr>
          <p:cNvPr id="90" name="Google Shape;90;p7"/>
          <p:cNvSpPr txBox="1"/>
          <p:nvPr>
            <p:ph type="title"/>
          </p:nvPr>
        </p:nvSpPr>
        <p:spPr>
          <a:xfrm>
            <a:off x="702850" y="1708619"/>
            <a:ext cx="3333300" cy="14709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91" name="Google Shape;91;p7"/>
          <p:cNvSpPr/>
          <p:nvPr/>
        </p:nvSpPr>
        <p:spPr>
          <a:xfrm>
            <a:off x="0" y="3486600"/>
            <a:ext cx="9144000" cy="165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7">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7">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7">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7">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 name="Google Shape;96;p7"/>
          <p:cNvGrpSpPr/>
          <p:nvPr/>
        </p:nvGrpSpPr>
        <p:grpSpPr>
          <a:xfrm>
            <a:off x="0" y="381001"/>
            <a:ext cx="1037850" cy="1016287"/>
            <a:chOff x="0" y="381001"/>
            <a:chExt cx="1037850" cy="1016287"/>
          </a:xfrm>
        </p:grpSpPr>
        <p:sp>
          <p:nvSpPr>
            <p:cNvPr id="97" name="Google Shape;97;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 name="Google Shape;99;p7"/>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100" name="Google Shape;100;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01" name="Google Shape;101;p7"/>
          <p:cNvSpPr txBox="1"/>
          <p:nvPr>
            <p:ph idx="1" type="body"/>
          </p:nvPr>
        </p:nvSpPr>
        <p:spPr>
          <a:xfrm>
            <a:off x="702850" y="3625275"/>
            <a:ext cx="3333300" cy="765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2" name="Shape 102"/>
        <p:cNvGrpSpPr/>
        <p:nvPr/>
      </p:nvGrpSpPr>
      <p:grpSpPr>
        <a:xfrm>
          <a:off x="0" y="0"/>
          <a:ext cx="0" cy="0"/>
          <a:chOff x="0" y="0"/>
          <a:chExt cx="0" cy="0"/>
        </a:xfrm>
      </p:grpSpPr>
      <p:sp>
        <p:nvSpPr>
          <p:cNvPr id="103" name="Google Shape;103;p8">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8">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8">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8">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7" name="Google Shape;107;p8"/>
          <p:cNvGrpSpPr/>
          <p:nvPr/>
        </p:nvGrpSpPr>
        <p:grpSpPr>
          <a:xfrm>
            <a:off x="0" y="381001"/>
            <a:ext cx="1037850" cy="1016287"/>
            <a:chOff x="0" y="381001"/>
            <a:chExt cx="1037850" cy="1016287"/>
          </a:xfrm>
        </p:grpSpPr>
        <p:sp>
          <p:nvSpPr>
            <p:cNvPr id="108" name="Google Shape;108;p8"/>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8"/>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 name="Google Shape;110;p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11" name="Google Shape;111;p8"/>
          <p:cNvSpPr txBox="1"/>
          <p:nvPr>
            <p:ph idx="1" type="body"/>
          </p:nvPr>
        </p:nvSpPr>
        <p:spPr>
          <a:xfrm>
            <a:off x="1297500"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2" name="Google Shape;112;p8"/>
          <p:cNvSpPr txBox="1"/>
          <p:nvPr>
            <p:ph idx="2" type="body"/>
          </p:nvPr>
        </p:nvSpPr>
        <p:spPr>
          <a:xfrm>
            <a:off x="4933221"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3" name="Google Shape;113;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4" name="Shape 114"/>
        <p:cNvGrpSpPr/>
        <p:nvPr/>
      </p:nvGrpSpPr>
      <p:grpSpPr>
        <a:xfrm>
          <a:off x="0" y="0"/>
          <a:ext cx="0" cy="0"/>
          <a:chOff x="0" y="0"/>
          <a:chExt cx="0" cy="0"/>
        </a:xfrm>
      </p:grpSpPr>
      <p:sp>
        <p:nvSpPr>
          <p:cNvPr id="115" name="Google Shape;115;p9">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9">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9">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9">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 name="Google Shape;119;p9"/>
          <p:cNvGrpSpPr/>
          <p:nvPr/>
        </p:nvGrpSpPr>
        <p:grpSpPr>
          <a:xfrm>
            <a:off x="0" y="381001"/>
            <a:ext cx="1037850" cy="1016287"/>
            <a:chOff x="0" y="381001"/>
            <a:chExt cx="1037850" cy="1016287"/>
          </a:xfrm>
        </p:grpSpPr>
        <p:sp>
          <p:nvSpPr>
            <p:cNvPr id="120" name="Google Shape;120;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 name="Google Shape;122;p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23" name="Google Shape;123;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24" name="Shape 124"/>
        <p:cNvGrpSpPr/>
        <p:nvPr/>
      </p:nvGrpSpPr>
      <p:grpSpPr>
        <a:xfrm>
          <a:off x="0" y="0"/>
          <a:ext cx="0" cy="0"/>
          <a:chOff x="0" y="0"/>
          <a:chExt cx="0" cy="0"/>
        </a:xfrm>
      </p:grpSpPr>
      <p:sp>
        <p:nvSpPr>
          <p:cNvPr id="125" name="Google Shape;125;p10">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0">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0">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0">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9" name="Google Shape;129;p10"/>
          <p:cNvGrpSpPr/>
          <p:nvPr/>
        </p:nvGrpSpPr>
        <p:grpSpPr>
          <a:xfrm>
            <a:off x="0" y="381001"/>
            <a:ext cx="1037850" cy="1016287"/>
            <a:chOff x="0" y="381001"/>
            <a:chExt cx="1037850" cy="1016287"/>
          </a:xfrm>
        </p:grpSpPr>
        <p:sp>
          <p:nvSpPr>
            <p:cNvPr id="130" name="Google Shape;130;p10"/>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0"/>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 name="Google Shape;132;p10"/>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33" name="Google Shape;133;p10"/>
          <p:cNvSpPr txBox="1"/>
          <p:nvPr>
            <p:ph idx="1" type="body"/>
          </p:nvPr>
        </p:nvSpPr>
        <p:spPr>
          <a:xfrm>
            <a:off x="1297500" y="1972550"/>
            <a:ext cx="3798900" cy="2415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34" name="Google Shape;13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8.xml"/><Relationship Id="rId3" Type="http://schemas.openxmlformats.org/officeDocument/2006/relationships/image" Target="../media/image16.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15.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14.png"/><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6.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17"/>
          <p:cNvSpPr txBox="1"/>
          <p:nvPr>
            <p:ph type="ctrTitle"/>
          </p:nvPr>
        </p:nvSpPr>
        <p:spPr>
          <a:xfrm>
            <a:off x="3631100" y="251425"/>
            <a:ext cx="5017500" cy="2724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3100">
                <a:latin typeface="Roboto"/>
                <a:ea typeface="Roboto"/>
                <a:cs typeface="Roboto"/>
                <a:sym typeface="Roboto"/>
              </a:rPr>
              <a:t>Analitik Pelanggan Supermarket: Strategi Berbasis Data Untuk Meningkatkan Loyalitas &amp; Pendapatan</a:t>
            </a:r>
            <a:endParaRPr sz="3300"/>
          </a:p>
        </p:txBody>
      </p:sp>
      <p:sp>
        <p:nvSpPr>
          <p:cNvPr id="229" name="Google Shape;229;p17"/>
          <p:cNvSpPr txBox="1"/>
          <p:nvPr>
            <p:ph idx="1" type="subTitle"/>
          </p:nvPr>
        </p:nvSpPr>
        <p:spPr>
          <a:xfrm>
            <a:off x="5083950" y="3924925"/>
            <a:ext cx="3470700" cy="647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a:t>Gerald Pascal Ginting</a:t>
            </a:r>
            <a:br>
              <a:rPr lang="en-GB"/>
            </a:br>
            <a:r>
              <a:rPr lang="en-GB"/>
              <a:t>JCDS-2804012</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26"/>
          <p:cNvSpPr txBox="1"/>
          <p:nvPr>
            <p:ph idx="1" type="body"/>
          </p:nvPr>
        </p:nvSpPr>
        <p:spPr>
          <a:xfrm>
            <a:off x="5040150" y="152400"/>
            <a:ext cx="3675600" cy="4749300"/>
          </a:xfrm>
          <a:prstGeom prst="rect">
            <a:avLst/>
          </a:prstGeom>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lang="en-GB" sz="1050">
                <a:solidFill>
                  <a:srgbClr val="CCCCCC"/>
                </a:solidFill>
                <a:highlight>
                  <a:srgbClr val="1F1F1F"/>
                </a:highlight>
                <a:latin typeface="Courier New"/>
                <a:ea typeface="Courier New"/>
                <a:cs typeface="Courier New"/>
                <a:sym typeface="Courier New"/>
              </a:rPr>
              <a:t>Grafik ini menunjukkan jumlah pelanggan yang dikelompokkan berdasarkan kategori pengeluaran total mereka, yang telah diklasifikasikan ke dalam beberapa segmen seperti Low, Medium, High, dan Very High Spending. Visualisasi ini memberikan arahan strategis dalam memahami sebaran pelanggan berdasarkan nilai transaksi mereka, sehingga perusahaan dapat menyesuaikan pendekatan pemasaran, retensi, dan upselling sesuai dengan karakteristik tiap segmen.</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050">
              <a:solidFill>
                <a:srgbClr val="CCCCCC"/>
              </a:solidFill>
              <a:highlight>
                <a:srgbClr val="1F1F1F"/>
              </a:highlight>
              <a:latin typeface="Courier New"/>
              <a:ea typeface="Courier New"/>
              <a:cs typeface="Courier New"/>
              <a:sym typeface="Courier New"/>
            </a:endParaRPr>
          </a:p>
          <a:p>
            <a:pPr indent="0" lvl="0" marL="0" rtl="0" algn="l">
              <a:spcBef>
                <a:spcPts val="0"/>
              </a:spcBef>
              <a:spcAft>
                <a:spcPts val="1600"/>
              </a:spcAft>
              <a:buNone/>
            </a:pPr>
            <a:r>
              <a:t/>
            </a:r>
            <a:endParaRPr/>
          </a:p>
        </p:txBody>
      </p:sp>
      <p:pic>
        <p:nvPicPr>
          <p:cNvPr id="288" name="Google Shape;288;p26"/>
          <p:cNvPicPr preferRelativeResize="0"/>
          <p:nvPr/>
        </p:nvPicPr>
        <p:blipFill>
          <a:blip r:embed="rId3">
            <a:alphaModFix/>
          </a:blip>
          <a:stretch>
            <a:fillRect/>
          </a:stretch>
        </p:blipFill>
        <p:spPr>
          <a:xfrm>
            <a:off x="152400" y="152400"/>
            <a:ext cx="4699875" cy="47493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27"/>
          <p:cNvSpPr txBox="1"/>
          <p:nvPr>
            <p:ph idx="1" type="body"/>
          </p:nvPr>
        </p:nvSpPr>
        <p:spPr>
          <a:xfrm>
            <a:off x="4711350" y="204325"/>
            <a:ext cx="4004400" cy="4755900"/>
          </a:xfrm>
          <a:prstGeom prst="rect">
            <a:avLst/>
          </a:prstGeom>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lang="en-GB" sz="1050">
                <a:solidFill>
                  <a:srgbClr val="CCCCCC"/>
                </a:solidFill>
                <a:highlight>
                  <a:srgbClr val="1F1F1F"/>
                </a:highlight>
                <a:latin typeface="Courier New"/>
                <a:ea typeface="Courier New"/>
                <a:cs typeface="Courier New"/>
                <a:sym typeface="Courier New"/>
              </a:rPr>
              <a:t>Grafik ini menggambarkan total pengeluaran pelanggan untuk masing-masing kategori produk, yang dapat digunakan untuk mengukur potensi profitabilitas tiap kategori.</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GB" sz="1050">
                <a:solidFill>
                  <a:srgbClr val="CCCCCC"/>
                </a:solidFill>
                <a:highlight>
                  <a:srgbClr val="1F1F1F"/>
                </a:highlight>
                <a:latin typeface="Courier New"/>
                <a:ea typeface="Courier New"/>
                <a:cs typeface="Courier New"/>
                <a:sym typeface="Courier New"/>
              </a:rPr>
              <a:t>grafikini dapat dimanfaatkan oleh tim manajemen untuk menentukan fokus pengembangan produk, promosi, maupun strategi inventory. Produk dengan kontribusi tinggi seperti Wine dan Meat dapat diprioritaskan untuk dijaga kualitas dan ketersediaannya, sementara kategori dengan performa rendah dapat dievaluasi untuk strategi relaunch, bundling, atau bahkan disinsentif bila tidak profitable.</a:t>
            </a:r>
            <a:endParaRPr sz="1050">
              <a:solidFill>
                <a:srgbClr val="CCCCCC"/>
              </a:solidFill>
              <a:highlight>
                <a:srgbClr val="1F1F1F"/>
              </a:highlight>
              <a:latin typeface="Courier New"/>
              <a:ea typeface="Courier New"/>
              <a:cs typeface="Courier New"/>
              <a:sym typeface="Courier New"/>
            </a:endParaRPr>
          </a:p>
          <a:p>
            <a:pPr indent="0" lvl="0" marL="0" rtl="0" algn="l">
              <a:spcBef>
                <a:spcPts val="0"/>
              </a:spcBef>
              <a:spcAft>
                <a:spcPts val="1600"/>
              </a:spcAft>
              <a:buNone/>
            </a:pPr>
            <a:r>
              <a:t/>
            </a:r>
            <a:endParaRPr/>
          </a:p>
        </p:txBody>
      </p:sp>
      <p:pic>
        <p:nvPicPr>
          <p:cNvPr id="294" name="Google Shape;294;p27"/>
          <p:cNvPicPr preferRelativeResize="0"/>
          <p:nvPr/>
        </p:nvPicPr>
        <p:blipFill>
          <a:blip r:embed="rId3">
            <a:alphaModFix/>
          </a:blip>
          <a:stretch>
            <a:fillRect/>
          </a:stretch>
        </p:blipFill>
        <p:spPr>
          <a:xfrm>
            <a:off x="70200" y="167800"/>
            <a:ext cx="4641149" cy="48079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28"/>
          <p:cNvSpPr txBox="1"/>
          <p:nvPr>
            <p:ph idx="1" type="body"/>
          </p:nvPr>
        </p:nvSpPr>
        <p:spPr>
          <a:xfrm>
            <a:off x="5498125" y="152400"/>
            <a:ext cx="3429000" cy="4690500"/>
          </a:xfrm>
          <a:prstGeom prst="rect">
            <a:avLst/>
          </a:prstGeom>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lang="en-GB" sz="1050">
                <a:solidFill>
                  <a:srgbClr val="CCCCCC"/>
                </a:solidFill>
                <a:highlight>
                  <a:srgbClr val="1F1F1F"/>
                </a:highlight>
                <a:latin typeface="Courier New"/>
                <a:ea typeface="Courier New"/>
                <a:cs typeface="Courier New"/>
                <a:sym typeface="Courier New"/>
              </a:rPr>
              <a:t>Grafik pie chart ini menggambarkan proporsi pelanggan yang pernah menerima diskon atau promosi kampanye, dibandingkan dengan mereka yang tidak pernah menerima diskon sama sekali.</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GB" sz="1050">
                <a:solidFill>
                  <a:srgbClr val="CCCCCC"/>
                </a:solidFill>
                <a:highlight>
                  <a:srgbClr val="1F1F1F"/>
                </a:highlight>
                <a:latin typeface="Courier New"/>
                <a:ea typeface="Courier New"/>
                <a:cs typeface="Courier New"/>
                <a:sym typeface="Courier New"/>
              </a:rPr>
              <a:t>Informasi ini sangat berharga untuk evaluasi strategi promosi. Perusahaan bisa mempertimbangkan pendekatan yang lebih inklusif atau berbasis segmentasi perilaku dalam mendistribusikan diskon, guna meningkatkan engagement dan potensi konversi penjualan dari segmen pelanggan yang belum tersentuh.</a:t>
            </a:r>
            <a:endParaRPr sz="1050">
              <a:solidFill>
                <a:srgbClr val="CCCCCC"/>
              </a:solidFill>
              <a:highlight>
                <a:srgbClr val="1F1F1F"/>
              </a:highlight>
              <a:latin typeface="Courier New"/>
              <a:ea typeface="Courier New"/>
              <a:cs typeface="Courier New"/>
              <a:sym typeface="Courier New"/>
            </a:endParaRPr>
          </a:p>
          <a:p>
            <a:pPr indent="0" lvl="0" marL="0" rtl="0" algn="l">
              <a:spcBef>
                <a:spcPts val="0"/>
              </a:spcBef>
              <a:spcAft>
                <a:spcPts val="1600"/>
              </a:spcAft>
              <a:buNone/>
            </a:pPr>
            <a:r>
              <a:t/>
            </a:r>
            <a:endParaRPr/>
          </a:p>
        </p:txBody>
      </p:sp>
      <p:pic>
        <p:nvPicPr>
          <p:cNvPr id="300" name="Google Shape;300;p28"/>
          <p:cNvPicPr preferRelativeResize="0"/>
          <p:nvPr/>
        </p:nvPicPr>
        <p:blipFill>
          <a:blip r:embed="rId3">
            <a:alphaModFix/>
          </a:blip>
          <a:stretch>
            <a:fillRect/>
          </a:stretch>
        </p:blipFill>
        <p:spPr>
          <a:xfrm>
            <a:off x="152400" y="152400"/>
            <a:ext cx="5228299" cy="47492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29"/>
          <p:cNvSpPr txBox="1"/>
          <p:nvPr>
            <p:ph idx="1" type="body"/>
          </p:nvPr>
        </p:nvSpPr>
        <p:spPr>
          <a:xfrm>
            <a:off x="5041725" y="165375"/>
            <a:ext cx="3764400" cy="4666800"/>
          </a:xfrm>
          <a:prstGeom prst="rect">
            <a:avLst/>
          </a:prstGeom>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lang="en-GB" sz="1050">
                <a:solidFill>
                  <a:srgbClr val="CCCCCC"/>
                </a:solidFill>
                <a:highlight>
                  <a:srgbClr val="1F1F1F"/>
                </a:highlight>
                <a:latin typeface="Courier New"/>
                <a:ea typeface="Courier New"/>
                <a:cs typeface="Courier New"/>
                <a:sym typeface="Courier New"/>
              </a:rPr>
              <a:t>Grafik ini menunjukkan total pendapatan (revenue) yang dihasilkan dari tiga kanal pembelian: Web, Catalog, dan Store, berdasarkan frekuensi transaksi dikalikan dengan total spending dari pelanggan.</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GB" sz="1050">
                <a:solidFill>
                  <a:srgbClr val="CCCCCC"/>
                </a:solidFill>
                <a:highlight>
                  <a:srgbClr val="1F1F1F"/>
                </a:highlight>
                <a:latin typeface="Courier New"/>
                <a:ea typeface="Courier New"/>
                <a:cs typeface="Courier New"/>
                <a:sym typeface="Courier New"/>
              </a:rPr>
              <a:t>Visualisasi ini memberikan arahan strategis penting dalam hal alokasi sumber daya dan investasi antar kanal pembelian. Perusahaan dapat terus memperkuat kanal toko fisik sambil mengembangkan pengalaman belanja online untuk mendorong pertumbuhan pendapatan yang lebih berkelanjutan, serta mempertimbangkan efisiensi dalam pengelolaan kanal katalog.</a:t>
            </a:r>
            <a:endParaRPr sz="1050">
              <a:solidFill>
                <a:srgbClr val="CCCCCC"/>
              </a:solidFill>
              <a:highlight>
                <a:srgbClr val="1F1F1F"/>
              </a:highlight>
              <a:latin typeface="Courier New"/>
              <a:ea typeface="Courier New"/>
              <a:cs typeface="Courier New"/>
              <a:sym typeface="Courier New"/>
            </a:endParaRPr>
          </a:p>
          <a:p>
            <a:pPr indent="0" lvl="0" marL="0" rtl="0" algn="l">
              <a:spcBef>
                <a:spcPts val="0"/>
              </a:spcBef>
              <a:spcAft>
                <a:spcPts val="1600"/>
              </a:spcAft>
              <a:buNone/>
            </a:pPr>
            <a:r>
              <a:t/>
            </a:r>
            <a:endParaRPr/>
          </a:p>
        </p:txBody>
      </p:sp>
      <p:pic>
        <p:nvPicPr>
          <p:cNvPr id="306" name="Google Shape;306;p29"/>
          <p:cNvPicPr preferRelativeResize="0"/>
          <p:nvPr/>
        </p:nvPicPr>
        <p:blipFill>
          <a:blip r:embed="rId3">
            <a:alphaModFix/>
          </a:blip>
          <a:stretch>
            <a:fillRect/>
          </a:stretch>
        </p:blipFill>
        <p:spPr>
          <a:xfrm>
            <a:off x="152400" y="152400"/>
            <a:ext cx="4723351" cy="46668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30"/>
          <p:cNvSpPr txBox="1"/>
          <p:nvPr>
            <p:ph idx="1" type="body"/>
          </p:nvPr>
        </p:nvSpPr>
        <p:spPr>
          <a:xfrm>
            <a:off x="5169325" y="152400"/>
            <a:ext cx="3722400" cy="4714200"/>
          </a:xfrm>
          <a:prstGeom prst="rect">
            <a:avLst/>
          </a:prstGeom>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lang="en-GB" sz="1050">
                <a:solidFill>
                  <a:srgbClr val="6A9955"/>
                </a:solidFill>
                <a:highlight>
                  <a:srgbClr val="1F1F1F"/>
                </a:highlight>
                <a:latin typeface="Courier New"/>
                <a:ea typeface="Courier New"/>
                <a:cs typeface="Courier New"/>
                <a:sym typeface="Courier New"/>
              </a:rPr>
              <a:t>&gt;</a:t>
            </a:r>
            <a:r>
              <a:rPr lang="en-GB" sz="1050">
                <a:solidFill>
                  <a:srgbClr val="CCCCCC"/>
                </a:solidFill>
                <a:highlight>
                  <a:srgbClr val="1F1F1F"/>
                </a:highlight>
                <a:latin typeface="Courier New"/>
                <a:ea typeface="Courier New"/>
                <a:cs typeface="Courier New"/>
                <a:sym typeface="Courier New"/>
              </a:rPr>
              <a:t> CLV adalah estimasi nilai pelanggan sepanjang hubungan mereka dengan bisnis.  </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GB" sz="1050">
                <a:solidFill>
                  <a:srgbClr val="6A9955"/>
                </a:solidFill>
                <a:highlight>
                  <a:srgbClr val="1F1F1F"/>
                </a:highlight>
                <a:latin typeface="Courier New"/>
                <a:ea typeface="Courier New"/>
                <a:cs typeface="Courier New"/>
                <a:sym typeface="Courier New"/>
              </a:rPr>
              <a:t>&gt;</a:t>
            </a:r>
            <a:r>
              <a:rPr lang="en-GB" sz="1050">
                <a:solidFill>
                  <a:srgbClr val="CCCCCC"/>
                </a:solidFill>
                <a:highlight>
                  <a:srgbClr val="1F1F1F"/>
                </a:highlight>
                <a:latin typeface="Courier New"/>
                <a:ea typeface="Courier New"/>
                <a:cs typeface="Courier New"/>
                <a:sym typeface="Courier New"/>
              </a:rPr>
              <a:t> Di sini, kita menghitung CLV secara sederhana sebagai rata-rata total belanja per pelanggan.</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GB" sz="1050">
                <a:solidFill>
                  <a:srgbClr val="6796E6"/>
                </a:solidFill>
                <a:highlight>
                  <a:srgbClr val="1F1F1F"/>
                </a:highlight>
                <a:latin typeface="Courier New"/>
                <a:ea typeface="Courier New"/>
                <a:cs typeface="Courier New"/>
                <a:sym typeface="Courier New"/>
              </a:rPr>
              <a:t>-</a:t>
            </a:r>
            <a:r>
              <a:rPr lang="en-GB" sz="1050">
                <a:solidFill>
                  <a:srgbClr val="CCCCCC"/>
                </a:solidFill>
                <a:highlight>
                  <a:srgbClr val="1F1F1F"/>
                </a:highlight>
                <a:latin typeface="Courier New"/>
                <a:ea typeface="Courier New"/>
                <a:cs typeface="Courier New"/>
                <a:sym typeface="Courier New"/>
              </a:rPr>
              <a:t> Pelanggan dengan CLV tertinggi berpotensi memberikan nilai jangka panjang terbesar.</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GB" sz="1050">
                <a:solidFill>
                  <a:srgbClr val="6796E6"/>
                </a:solidFill>
                <a:highlight>
                  <a:srgbClr val="1F1F1F"/>
                </a:highlight>
                <a:latin typeface="Courier New"/>
                <a:ea typeface="Courier New"/>
                <a:cs typeface="Courier New"/>
                <a:sym typeface="Courier New"/>
              </a:rPr>
              <a:t>-</a:t>
            </a:r>
            <a:r>
              <a:rPr lang="en-GB" sz="1050">
                <a:solidFill>
                  <a:srgbClr val="CCCCCC"/>
                </a:solidFill>
                <a:highlight>
                  <a:srgbClr val="1F1F1F"/>
                </a:highlight>
                <a:latin typeface="Courier New"/>
                <a:ea typeface="Courier New"/>
                <a:cs typeface="Courier New"/>
                <a:sym typeface="Courier New"/>
              </a:rPr>
              <a:t> Tim manajemen bisa memprioritaskan loyalti dan layanan lebih untuk kelompok ini.</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GB" sz="1050">
                <a:solidFill>
                  <a:srgbClr val="6796E6"/>
                </a:solidFill>
                <a:highlight>
                  <a:srgbClr val="1F1F1F"/>
                </a:highlight>
                <a:latin typeface="Courier New"/>
                <a:ea typeface="Courier New"/>
                <a:cs typeface="Courier New"/>
                <a:sym typeface="Courier New"/>
              </a:rPr>
              <a:t>-</a:t>
            </a:r>
            <a:r>
              <a:rPr lang="en-GB" sz="1050">
                <a:solidFill>
                  <a:srgbClr val="CCCCCC"/>
                </a:solidFill>
                <a:highlight>
                  <a:srgbClr val="1F1F1F"/>
                </a:highlight>
                <a:latin typeface="Courier New"/>
                <a:ea typeface="Courier New"/>
                <a:cs typeface="Courier New"/>
                <a:sym typeface="Courier New"/>
              </a:rPr>
              <a:t> Strategi retensi berbasis CLV akan lebih efisien dan ROI-nya tinggi.</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GB" sz="1050">
                <a:solidFill>
                  <a:srgbClr val="CCCCCC"/>
                </a:solidFill>
                <a:highlight>
                  <a:srgbClr val="1F1F1F"/>
                </a:highlight>
                <a:latin typeface="Courier New"/>
                <a:ea typeface="Courier New"/>
                <a:cs typeface="Courier New"/>
                <a:sym typeface="Courier New"/>
              </a:rPr>
              <a:t>Dengan menghitung CLV berdasarkan pengeluaran rata-rata dan frekuensi belanja, kita dapat mengidentifikasi pelanggan yang memberikan nilai jangka panjang tertinggi.</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GB" sz="1050">
                <a:solidFill>
                  <a:srgbClr val="CCCCCC"/>
                </a:solidFill>
                <a:highlight>
                  <a:srgbClr val="1F1F1F"/>
                </a:highlight>
                <a:latin typeface="Courier New"/>
                <a:ea typeface="Courier New"/>
                <a:cs typeface="Courier New"/>
                <a:sym typeface="Courier New"/>
              </a:rPr>
              <a:t>Pelanggan ini bisa diprioritaskan dalam kampanye loyalitas, personalized promo, dan program VIP.</a:t>
            </a:r>
            <a:endParaRPr sz="1050">
              <a:solidFill>
                <a:srgbClr val="CCCCCC"/>
              </a:solidFill>
              <a:highlight>
                <a:srgbClr val="1F1F1F"/>
              </a:highlight>
              <a:latin typeface="Courier New"/>
              <a:ea typeface="Courier New"/>
              <a:cs typeface="Courier New"/>
              <a:sym typeface="Courier New"/>
            </a:endParaRPr>
          </a:p>
          <a:p>
            <a:pPr indent="0" lvl="0" marL="0" rtl="0" algn="l">
              <a:spcBef>
                <a:spcPts val="0"/>
              </a:spcBef>
              <a:spcAft>
                <a:spcPts val="1600"/>
              </a:spcAft>
              <a:buNone/>
            </a:pPr>
            <a:r>
              <a:t/>
            </a:r>
            <a:endParaRPr/>
          </a:p>
        </p:txBody>
      </p:sp>
      <p:pic>
        <p:nvPicPr>
          <p:cNvPr id="312" name="Google Shape;312;p30"/>
          <p:cNvPicPr preferRelativeResize="0"/>
          <p:nvPr/>
        </p:nvPicPr>
        <p:blipFill>
          <a:blip r:embed="rId3">
            <a:alphaModFix/>
          </a:blip>
          <a:stretch>
            <a:fillRect/>
          </a:stretch>
        </p:blipFill>
        <p:spPr>
          <a:xfrm>
            <a:off x="152400" y="152400"/>
            <a:ext cx="4899499" cy="46152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31"/>
          <p:cNvSpPr txBox="1"/>
          <p:nvPr>
            <p:ph type="title"/>
          </p:nvPr>
        </p:nvSpPr>
        <p:spPr>
          <a:xfrm>
            <a:off x="1297500" y="170625"/>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Kesimpulan</a:t>
            </a:r>
            <a:endParaRPr/>
          </a:p>
        </p:txBody>
      </p:sp>
      <p:sp>
        <p:nvSpPr>
          <p:cNvPr id="318" name="Google Shape;318;p31"/>
          <p:cNvSpPr txBox="1"/>
          <p:nvPr>
            <p:ph idx="1" type="body"/>
          </p:nvPr>
        </p:nvSpPr>
        <p:spPr>
          <a:xfrm>
            <a:off x="1297500" y="1084725"/>
            <a:ext cx="7038900" cy="33939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GB" sz="1800">
                <a:latin typeface="Arial"/>
                <a:ea typeface="Arial"/>
                <a:cs typeface="Arial"/>
                <a:sym typeface="Arial"/>
              </a:rPr>
              <a:t>•</a:t>
            </a:r>
            <a:r>
              <a:rPr lang="en-GB" sz="1800">
                <a:latin typeface="Calibri"/>
                <a:ea typeface="Calibri"/>
                <a:cs typeface="Calibri"/>
                <a:sym typeface="Calibri"/>
              </a:rPr>
              <a:t>Pelanggan usia 30–40 tahun tanpa anak adalah segmen paling potensial.</a:t>
            </a:r>
            <a:endParaRPr sz="1800">
              <a:latin typeface="Calibri"/>
              <a:ea typeface="Calibri"/>
              <a:cs typeface="Calibri"/>
              <a:sym typeface="Calibri"/>
            </a:endParaRPr>
          </a:p>
          <a:p>
            <a:pPr indent="0" lvl="0" marL="0" rtl="0" algn="l">
              <a:spcBef>
                <a:spcPts val="400"/>
              </a:spcBef>
              <a:spcAft>
                <a:spcPts val="0"/>
              </a:spcAft>
              <a:buNone/>
            </a:pPr>
            <a:r>
              <a:rPr lang="en-GB" sz="1800">
                <a:latin typeface="Arial"/>
                <a:ea typeface="Arial"/>
                <a:cs typeface="Arial"/>
                <a:sym typeface="Arial"/>
              </a:rPr>
              <a:t>•</a:t>
            </a:r>
            <a:r>
              <a:rPr lang="en-GB" sz="1800">
                <a:latin typeface="Calibri"/>
                <a:ea typeface="Calibri"/>
                <a:cs typeface="Calibri"/>
                <a:sym typeface="Calibri"/>
              </a:rPr>
              <a:t>Loyalitas pelanggan berbanding lurus dengan peningkatan pengeluaran.</a:t>
            </a:r>
            <a:endParaRPr sz="1800">
              <a:latin typeface="Calibri"/>
              <a:ea typeface="Calibri"/>
              <a:cs typeface="Calibri"/>
              <a:sym typeface="Calibri"/>
            </a:endParaRPr>
          </a:p>
          <a:p>
            <a:pPr indent="0" lvl="0" marL="0" rtl="0" algn="l">
              <a:spcBef>
                <a:spcPts val="400"/>
              </a:spcBef>
              <a:spcAft>
                <a:spcPts val="0"/>
              </a:spcAft>
              <a:buNone/>
            </a:pPr>
            <a:r>
              <a:rPr lang="en-GB" sz="1800">
                <a:latin typeface="Arial"/>
                <a:ea typeface="Arial"/>
                <a:cs typeface="Arial"/>
                <a:sym typeface="Arial"/>
              </a:rPr>
              <a:t>•</a:t>
            </a:r>
            <a:r>
              <a:rPr lang="en-GB" sz="1800">
                <a:latin typeface="Calibri"/>
                <a:ea typeface="Calibri"/>
                <a:cs typeface="Calibri"/>
                <a:sym typeface="Calibri"/>
              </a:rPr>
              <a:t>Toko fisik masih unggul, tapi kanal online punya potensi tumbuh.</a:t>
            </a:r>
            <a:endParaRPr sz="1800">
              <a:latin typeface="Calibri"/>
              <a:ea typeface="Calibri"/>
              <a:cs typeface="Calibri"/>
              <a:sym typeface="Calibri"/>
            </a:endParaRPr>
          </a:p>
          <a:p>
            <a:pPr indent="0" lvl="0" marL="0" rtl="0" algn="l">
              <a:spcBef>
                <a:spcPts val="400"/>
              </a:spcBef>
              <a:spcAft>
                <a:spcPts val="0"/>
              </a:spcAft>
              <a:buNone/>
            </a:pPr>
            <a:r>
              <a:rPr lang="en-GB" sz="1800">
                <a:latin typeface="Arial"/>
                <a:ea typeface="Arial"/>
                <a:cs typeface="Arial"/>
                <a:sym typeface="Arial"/>
              </a:rPr>
              <a:t>•</a:t>
            </a:r>
            <a:r>
              <a:rPr lang="en-GB" sz="1800">
                <a:latin typeface="Calibri"/>
                <a:ea typeface="Calibri"/>
                <a:cs typeface="Calibri"/>
                <a:sym typeface="Calibri"/>
              </a:rPr>
              <a:t>Produk Wine dan Daging paling menguntungkan.</a:t>
            </a:r>
            <a:endParaRPr sz="1800">
              <a:latin typeface="Calibri"/>
              <a:ea typeface="Calibri"/>
              <a:cs typeface="Calibri"/>
              <a:sym typeface="Calibri"/>
            </a:endParaRPr>
          </a:p>
          <a:p>
            <a:pPr indent="0" lvl="0" marL="0" rtl="0" algn="l">
              <a:spcBef>
                <a:spcPts val="400"/>
              </a:spcBef>
              <a:spcAft>
                <a:spcPts val="0"/>
              </a:spcAft>
              <a:buNone/>
            </a:pPr>
            <a:r>
              <a:rPr lang="en-GB" sz="1800">
                <a:latin typeface="Arial"/>
                <a:ea typeface="Arial"/>
                <a:cs typeface="Arial"/>
                <a:sym typeface="Arial"/>
              </a:rPr>
              <a:t>•</a:t>
            </a:r>
            <a:r>
              <a:rPr lang="en-GB" sz="1800">
                <a:latin typeface="Calibri"/>
                <a:ea typeface="Calibri"/>
                <a:cs typeface="Calibri"/>
                <a:sym typeface="Calibri"/>
              </a:rPr>
              <a:t>Banyak pelanggan belum tersentuh promosi – peluang kampanye merata.</a:t>
            </a:r>
            <a:endParaRPr sz="1800">
              <a:latin typeface="Calibri"/>
              <a:ea typeface="Calibri"/>
              <a:cs typeface="Calibri"/>
              <a:sym typeface="Calibri"/>
            </a:endParaRPr>
          </a:p>
          <a:p>
            <a:pPr indent="0" lvl="0" marL="0" rtl="0" algn="l">
              <a:spcBef>
                <a:spcPts val="400"/>
              </a:spcBef>
              <a:spcAft>
                <a:spcPts val="0"/>
              </a:spcAft>
              <a:buNone/>
            </a:pPr>
            <a:r>
              <a:rPr lang="en-GB" sz="1800">
                <a:latin typeface="Arial"/>
                <a:ea typeface="Arial"/>
                <a:cs typeface="Arial"/>
                <a:sym typeface="Arial"/>
              </a:rPr>
              <a:t>•</a:t>
            </a:r>
            <a:r>
              <a:rPr lang="en-GB" sz="1800">
                <a:latin typeface="Calibri"/>
                <a:ea typeface="Calibri"/>
                <a:cs typeface="Calibri"/>
                <a:sym typeface="Calibri"/>
              </a:rPr>
              <a:t>Fokus pada pelanggan dengan CLV tinggi untuk nilai jangka panjang.</a:t>
            </a:r>
            <a:endParaRPr sz="1800">
              <a:latin typeface="Calibri"/>
              <a:ea typeface="Calibri"/>
              <a:cs typeface="Calibri"/>
              <a:sym typeface="Calibri"/>
            </a:endParaRPr>
          </a:p>
          <a:p>
            <a:pPr indent="0" lvl="0" marL="0" rtl="0" algn="l">
              <a:spcBef>
                <a:spcPts val="0"/>
              </a:spcBef>
              <a:spcAft>
                <a:spcPts val="160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32"/>
          <p:cNvSpPr txBox="1"/>
          <p:nvPr>
            <p:ph type="title"/>
          </p:nvPr>
        </p:nvSpPr>
        <p:spPr>
          <a:xfrm>
            <a:off x="1297500" y="147150"/>
            <a:ext cx="7038900" cy="50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Insight</a:t>
            </a:r>
            <a:endParaRPr/>
          </a:p>
        </p:txBody>
      </p:sp>
      <p:sp>
        <p:nvSpPr>
          <p:cNvPr id="324" name="Google Shape;324;p32"/>
          <p:cNvSpPr txBox="1"/>
          <p:nvPr>
            <p:ph idx="1" type="body"/>
          </p:nvPr>
        </p:nvSpPr>
        <p:spPr>
          <a:xfrm>
            <a:off x="1297500" y="705125"/>
            <a:ext cx="7038900" cy="3938100"/>
          </a:xfrm>
          <a:prstGeom prst="rect">
            <a:avLst/>
          </a:prstGeom>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lang="en-GB" sz="1050">
                <a:solidFill>
                  <a:srgbClr val="6796E6"/>
                </a:solidFill>
                <a:highlight>
                  <a:srgbClr val="1F1F1F"/>
                </a:highlight>
                <a:latin typeface="Courier New"/>
                <a:ea typeface="Courier New"/>
                <a:cs typeface="Courier New"/>
                <a:sym typeface="Courier New"/>
              </a:rPr>
              <a:t>1.</a:t>
            </a:r>
            <a:r>
              <a:rPr lang="en-GB" sz="1050">
                <a:solidFill>
                  <a:srgbClr val="CCCCCC"/>
                </a:solidFill>
                <a:highlight>
                  <a:srgbClr val="1F1F1F"/>
                </a:highlight>
                <a:latin typeface="Courier New"/>
                <a:ea typeface="Courier New"/>
                <a:cs typeface="Courier New"/>
                <a:sym typeface="Courier New"/>
              </a:rPr>
              <a:t> </a:t>
            </a:r>
            <a:r>
              <a:rPr b="1" lang="en-GB" sz="1050">
                <a:solidFill>
                  <a:srgbClr val="569CD6"/>
                </a:solidFill>
                <a:highlight>
                  <a:srgbClr val="1F1F1F"/>
                </a:highlight>
                <a:latin typeface="Courier New"/>
                <a:ea typeface="Courier New"/>
                <a:cs typeface="Courier New"/>
                <a:sym typeface="Courier New"/>
              </a:rPr>
              <a:t>Dominasi Pelanggan Produktif</a:t>
            </a:r>
            <a:r>
              <a:rPr lang="en-GB" sz="1050">
                <a:solidFill>
                  <a:srgbClr val="CCCCCC"/>
                </a:solidFill>
                <a:highlight>
                  <a:srgbClr val="1F1F1F"/>
                </a:highlight>
                <a:latin typeface="Courier New"/>
                <a:ea typeface="Courier New"/>
                <a:cs typeface="Courier New"/>
                <a:sym typeface="Courier New"/>
              </a:rPr>
              <a:t>: Kelompok usia 30–40 tahun dengan status bekerja</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GB" sz="1050">
                <a:solidFill>
                  <a:srgbClr val="CCCCCC"/>
                </a:solidFill>
                <a:highlight>
                  <a:srgbClr val="1F1F1F"/>
                </a:highlight>
                <a:latin typeface="Courier New"/>
                <a:ea typeface="Courier New"/>
                <a:cs typeface="Courier New"/>
                <a:sym typeface="Courier New"/>
              </a:rPr>
              <a:t> kontribusi pendapatan tertinggi.</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GB" sz="1050">
                <a:solidFill>
                  <a:srgbClr val="6796E6"/>
                </a:solidFill>
                <a:highlight>
                  <a:srgbClr val="1F1F1F"/>
                </a:highlight>
                <a:latin typeface="Courier New"/>
                <a:ea typeface="Courier New"/>
                <a:cs typeface="Courier New"/>
                <a:sym typeface="Courier New"/>
              </a:rPr>
              <a:t>2.</a:t>
            </a:r>
            <a:r>
              <a:rPr lang="en-GB" sz="1050">
                <a:solidFill>
                  <a:srgbClr val="CCCCCC"/>
                </a:solidFill>
                <a:highlight>
                  <a:srgbClr val="1F1F1F"/>
                </a:highlight>
                <a:latin typeface="Courier New"/>
                <a:ea typeface="Courier New"/>
                <a:cs typeface="Courier New"/>
                <a:sym typeface="Courier New"/>
              </a:rPr>
              <a:t> </a:t>
            </a:r>
            <a:r>
              <a:rPr b="1" lang="en-GB" sz="1050">
                <a:solidFill>
                  <a:srgbClr val="569CD6"/>
                </a:solidFill>
                <a:highlight>
                  <a:srgbClr val="1F1F1F"/>
                </a:highlight>
                <a:latin typeface="Courier New"/>
                <a:ea typeface="Courier New"/>
                <a:cs typeface="Courier New"/>
                <a:sym typeface="Courier New"/>
              </a:rPr>
              <a:t>Hubungan Positif Loyalitas dengan Pendapatan</a:t>
            </a:r>
            <a:r>
              <a:rPr lang="en-GB" sz="1050">
                <a:solidFill>
                  <a:srgbClr val="CCCCCC"/>
                </a:solidFill>
                <a:highlight>
                  <a:srgbClr val="1F1F1F"/>
                </a:highlight>
                <a:latin typeface="Courier New"/>
                <a:ea typeface="Courier New"/>
                <a:cs typeface="Courier New"/>
                <a:sym typeface="Courier New"/>
              </a:rPr>
              <a:t>: Pelanggan dengan skor loyalitas tinggi memiliki kecenderungan belanja lebih besar dan konsisten.</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GB" sz="1050">
                <a:solidFill>
                  <a:srgbClr val="6796E6"/>
                </a:solidFill>
                <a:highlight>
                  <a:srgbClr val="1F1F1F"/>
                </a:highlight>
                <a:latin typeface="Courier New"/>
                <a:ea typeface="Courier New"/>
                <a:cs typeface="Courier New"/>
                <a:sym typeface="Courier New"/>
              </a:rPr>
              <a:t>3.</a:t>
            </a:r>
            <a:r>
              <a:rPr lang="en-GB" sz="1050">
                <a:solidFill>
                  <a:srgbClr val="CCCCCC"/>
                </a:solidFill>
                <a:highlight>
                  <a:srgbClr val="1F1F1F"/>
                </a:highlight>
                <a:latin typeface="Courier New"/>
                <a:ea typeface="Courier New"/>
                <a:cs typeface="Courier New"/>
                <a:sym typeface="Courier New"/>
              </a:rPr>
              <a:t> </a:t>
            </a:r>
            <a:r>
              <a:rPr b="1" lang="en-GB" sz="1050">
                <a:solidFill>
                  <a:srgbClr val="569CD6"/>
                </a:solidFill>
                <a:highlight>
                  <a:srgbClr val="1F1F1F"/>
                </a:highlight>
                <a:latin typeface="Courier New"/>
                <a:ea typeface="Courier New"/>
                <a:cs typeface="Courier New"/>
                <a:sym typeface="Courier New"/>
              </a:rPr>
              <a:t>Pengaruh Jumlah Anak</a:t>
            </a:r>
            <a:r>
              <a:rPr lang="en-GB" sz="1050">
                <a:solidFill>
                  <a:srgbClr val="CCCCCC"/>
                </a:solidFill>
                <a:highlight>
                  <a:srgbClr val="1F1F1F"/>
                </a:highlight>
                <a:latin typeface="Courier New"/>
                <a:ea typeface="Courier New"/>
                <a:cs typeface="Courier New"/>
                <a:sym typeface="Courier New"/>
              </a:rPr>
              <a:t>: Pelanggan tanpa anak cenderung memiliki total pengeluaran lebih tinggi dibandingkan mereka yang memiliki tanggungan anak.</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GB" sz="1050">
                <a:solidFill>
                  <a:srgbClr val="6796E6"/>
                </a:solidFill>
                <a:highlight>
                  <a:srgbClr val="1F1F1F"/>
                </a:highlight>
                <a:latin typeface="Courier New"/>
                <a:ea typeface="Courier New"/>
                <a:cs typeface="Courier New"/>
                <a:sym typeface="Courier New"/>
              </a:rPr>
              <a:t>4.</a:t>
            </a:r>
            <a:r>
              <a:rPr lang="en-GB" sz="1050">
                <a:solidFill>
                  <a:srgbClr val="CCCCCC"/>
                </a:solidFill>
                <a:highlight>
                  <a:srgbClr val="1F1F1F"/>
                </a:highlight>
                <a:latin typeface="Courier New"/>
                <a:ea typeface="Courier New"/>
                <a:cs typeface="Courier New"/>
                <a:sym typeface="Courier New"/>
              </a:rPr>
              <a:t> </a:t>
            </a:r>
            <a:r>
              <a:rPr b="1" lang="en-GB" sz="1050">
                <a:solidFill>
                  <a:srgbClr val="569CD6"/>
                </a:solidFill>
                <a:highlight>
                  <a:srgbClr val="1F1F1F"/>
                </a:highlight>
                <a:latin typeface="Courier New"/>
                <a:ea typeface="Courier New"/>
                <a:cs typeface="Courier New"/>
                <a:sym typeface="Courier New"/>
              </a:rPr>
              <a:t>Korelasi Transaksi dengan Pengeluaran</a:t>
            </a:r>
            <a:r>
              <a:rPr lang="en-GB" sz="1050">
                <a:solidFill>
                  <a:srgbClr val="CCCCCC"/>
                </a:solidFill>
                <a:highlight>
                  <a:srgbClr val="1F1F1F"/>
                </a:highlight>
                <a:latin typeface="Courier New"/>
                <a:ea typeface="Courier New"/>
                <a:cs typeface="Courier New"/>
                <a:sym typeface="Courier New"/>
              </a:rPr>
              <a:t>: Semakin tinggi jumlah transaksi pelanggan, semakin tinggi pula total belanja mereka.</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GB" sz="1050">
                <a:solidFill>
                  <a:srgbClr val="6796E6"/>
                </a:solidFill>
                <a:highlight>
                  <a:srgbClr val="1F1F1F"/>
                </a:highlight>
                <a:latin typeface="Courier New"/>
                <a:ea typeface="Courier New"/>
                <a:cs typeface="Courier New"/>
                <a:sym typeface="Courier New"/>
              </a:rPr>
              <a:t>5.</a:t>
            </a:r>
            <a:r>
              <a:rPr lang="en-GB" sz="1050">
                <a:solidFill>
                  <a:srgbClr val="CCCCCC"/>
                </a:solidFill>
                <a:highlight>
                  <a:srgbClr val="1F1F1F"/>
                </a:highlight>
                <a:latin typeface="Courier New"/>
                <a:ea typeface="Courier New"/>
                <a:cs typeface="Courier New"/>
                <a:sym typeface="Courier New"/>
              </a:rPr>
              <a:t> </a:t>
            </a:r>
            <a:r>
              <a:rPr b="1" lang="en-GB" sz="1050">
                <a:solidFill>
                  <a:srgbClr val="569CD6"/>
                </a:solidFill>
                <a:highlight>
                  <a:srgbClr val="1F1F1F"/>
                </a:highlight>
                <a:latin typeface="Courier New"/>
                <a:ea typeface="Courier New"/>
                <a:cs typeface="Courier New"/>
                <a:sym typeface="Courier New"/>
              </a:rPr>
              <a:t>Preferensi Kanal Belanja</a:t>
            </a:r>
            <a:r>
              <a:rPr lang="en-GB" sz="1050">
                <a:solidFill>
                  <a:srgbClr val="CCCCCC"/>
                </a:solidFill>
                <a:highlight>
                  <a:srgbClr val="1F1F1F"/>
                </a:highlight>
                <a:latin typeface="Courier New"/>
                <a:ea typeface="Courier New"/>
                <a:cs typeface="Courier New"/>
                <a:sym typeface="Courier New"/>
              </a:rPr>
              <a:t>: Kanal toko fisik memberikan kontribusi pendapatan tertinggi, diikuti oleh web (online), sedangkan katalog kurang efektif.</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GB" sz="1050">
                <a:solidFill>
                  <a:srgbClr val="6796E6"/>
                </a:solidFill>
                <a:highlight>
                  <a:srgbClr val="1F1F1F"/>
                </a:highlight>
                <a:latin typeface="Courier New"/>
                <a:ea typeface="Courier New"/>
                <a:cs typeface="Courier New"/>
                <a:sym typeface="Courier New"/>
              </a:rPr>
              <a:t>6.</a:t>
            </a:r>
            <a:r>
              <a:rPr lang="en-GB" sz="1050">
                <a:solidFill>
                  <a:srgbClr val="CCCCCC"/>
                </a:solidFill>
                <a:highlight>
                  <a:srgbClr val="1F1F1F"/>
                </a:highlight>
                <a:latin typeface="Courier New"/>
                <a:ea typeface="Courier New"/>
                <a:cs typeface="Courier New"/>
                <a:sym typeface="Courier New"/>
              </a:rPr>
              <a:t> </a:t>
            </a:r>
            <a:r>
              <a:rPr b="1" lang="en-GB" sz="1050">
                <a:solidFill>
                  <a:srgbClr val="569CD6"/>
                </a:solidFill>
                <a:highlight>
                  <a:srgbClr val="1F1F1F"/>
                </a:highlight>
                <a:latin typeface="Courier New"/>
                <a:ea typeface="Courier New"/>
                <a:cs typeface="Courier New"/>
                <a:sym typeface="Courier New"/>
              </a:rPr>
              <a:t>Profitabilitas Kategori Produk</a:t>
            </a:r>
            <a:r>
              <a:rPr lang="en-GB" sz="1050">
                <a:solidFill>
                  <a:srgbClr val="CCCCCC"/>
                </a:solidFill>
                <a:highlight>
                  <a:srgbClr val="1F1F1F"/>
                </a:highlight>
                <a:latin typeface="Courier New"/>
                <a:ea typeface="Courier New"/>
                <a:cs typeface="Courier New"/>
                <a:sym typeface="Courier New"/>
              </a:rPr>
              <a:t>: Wine dan produk daging merupakan kategori produk dengan profitabilitas tertinggi.</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GB" sz="1050">
                <a:solidFill>
                  <a:srgbClr val="6796E6"/>
                </a:solidFill>
                <a:highlight>
                  <a:srgbClr val="1F1F1F"/>
                </a:highlight>
                <a:latin typeface="Courier New"/>
                <a:ea typeface="Courier New"/>
                <a:cs typeface="Courier New"/>
                <a:sym typeface="Courier New"/>
              </a:rPr>
              <a:t>7.</a:t>
            </a:r>
            <a:r>
              <a:rPr lang="en-GB" sz="1050">
                <a:solidFill>
                  <a:srgbClr val="CCCCCC"/>
                </a:solidFill>
                <a:highlight>
                  <a:srgbClr val="1F1F1F"/>
                </a:highlight>
                <a:latin typeface="Courier New"/>
                <a:ea typeface="Courier New"/>
                <a:cs typeface="Courier New"/>
                <a:sym typeface="Courier New"/>
              </a:rPr>
              <a:t> </a:t>
            </a:r>
            <a:r>
              <a:rPr b="1" lang="en-GB" sz="1050">
                <a:solidFill>
                  <a:srgbClr val="569CD6"/>
                </a:solidFill>
                <a:highlight>
                  <a:srgbClr val="1F1F1F"/>
                </a:highlight>
                <a:latin typeface="Courier New"/>
                <a:ea typeface="Courier New"/>
                <a:cs typeface="Courier New"/>
                <a:sym typeface="Courier New"/>
              </a:rPr>
              <a:t>Distribusi Promosi Kurang Merata</a:t>
            </a:r>
            <a:r>
              <a:rPr lang="en-GB" sz="1050">
                <a:solidFill>
                  <a:srgbClr val="CCCCCC"/>
                </a:solidFill>
                <a:highlight>
                  <a:srgbClr val="1F1F1F"/>
                </a:highlight>
                <a:latin typeface="Courier New"/>
                <a:ea typeface="Courier New"/>
                <a:cs typeface="Courier New"/>
                <a:sym typeface="Courier New"/>
              </a:rPr>
              <a:t>: Mayoritas pelanggan belum pernah menerima diskon atau promosi kampanye, menunjukkan adanya ruang perbaikan dalam strategi distribusi promosi.</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GB" sz="1050">
                <a:solidFill>
                  <a:srgbClr val="6796E6"/>
                </a:solidFill>
                <a:highlight>
                  <a:srgbClr val="1F1F1F"/>
                </a:highlight>
                <a:latin typeface="Courier New"/>
                <a:ea typeface="Courier New"/>
                <a:cs typeface="Courier New"/>
                <a:sym typeface="Courier New"/>
              </a:rPr>
              <a:t>8.</a:t>
            </a:r>
            <a:r>
              <a:rPr lang="en-GB" sz="1050">
                <a:solidFill>
                  <a:srgbClr val="CCCCCC"/>
                </a:solidFill>
                <a:highlight>
                  <a:srgbClr val="1F1F1F"/>
                </a:highlight>
                <a:latin typeface="Courier New"/>
                <a:ea typeface="Courier New"/>
                <a:cs typeface="Courier New"/>
                <a:sym typeface="Courier New"/>
              </a:rPr>
              <a:t> </a:t>
            </a:r>
            <a:r>
              <a:rPr b="1" lang="en-GB" sz="1050">
                <a:solidFill>
                  <a:srgbClr val="569CD6"/>
                </a:solidFill>
                <a:highlight>
                  <a:srgbClr val="1F1F1F"/>
                </a:highlight>
                <a:latin typeface="Courier New"/>
                <a:ea typeface="Courier New"/>
                <a:cs typeface="Courier New"/>
                <a:sym typeface="Courier New"/>
              </a:rPr>
              <a:t>Pentingnya CLV</a:t>
            </a:r>
            <a:r>
              <a:rPr lang="en-GB" sz="1050">
                <a:solidFill>
                  <a:srgbClr val="CCCCCC"/>
                </a:solidFill>
                <a:highlight>
                  <a:srgbClr val="1F1F1F"/>
                </a:highlight>
                <a:latin typeface="Courier New"/>
                <a:ea typeface="Courier New"/>
                <a:cs typeface="Courier New"/>
                <a:sym typeface="Courier New"/>
              </a:rPr>
              <a:t>: Pelanggan dengan nilai Customer Lifetime Value (CLV) tinggi memiliki potensi besar untuk memberikan nilai jangka panjang yang signifikan.</a:t>
            </a:r>
            <a:endParaRPr sz="1050">
              <a:solidFill>
                <a:srgbClr val="CCCCCC"/>
              </a:solidFill>
              <a:highlight>
                <a:srgbClr val="1F1F1F"/>
              </a:highlight>
              <a:latin typeface="Courier New"/>
              <a:ea typeface="Courier New"/>
              <a:cs typeface="Courier New"/>
              <a:sym typeface="Courier New"/>
            </a:endParaRPr>
          </a:p>
          <a:p>
            <a:pPr indent="0" lvl="0" marL="0" rtl="0" algn="l">
              <a:spcBef>
                <a:spcPts val="0"/>
              </a:spcBef>
              <a:spcAft>
                <a:spcPts val="160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33"/>
          <p:cNvSpPr txBox="1"/>
          <p:nvPr>
            <p:ph type="title"/>
          </p:nvPr>
        </p:nvSpPr>
        <p:spPr>
          <a:xfrm>
            <a:off x="1297500" y="88425"/>
            <a:ext cx="7038900" cy="53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Rekomendasi</a:t>
            </a:r>
            <a:endParaRPr/>
          </a:p>
        </p:txBody>
      </p:sp>
      <p:sp>
        <p:nvSpPr>
          <p:cNvPr id="330" name="Google Shape;330;p33"/>
          <p:cNvSpPr txBox="1"/>
          <p:nvPr>
            <p:ph idx="1" type="body"/>
          </p:nvPr>
        </p:nvSpPr>
        <p:spPr>
          <a:xfrm>
            <a:off x="1297500" y="850200"/>
            <a:ext cx="7038900" cy="3816600"/>
          </a:xfrm>
          <a:prstGeom prst="rect">
            <a:avLst/>
          </a:prstGeom>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lang="en-GB" sz="1050">
                <a:solidFill>
                  <a:srgbClr val="6796E6"/>
                </a:solidFill>
                <a:highlight>
                  <a:srgbClr val="1F1F1F"/>
                </a:highlight>
                <a:latin typeface="Courier New"/>
                <a:ea typeface="Courier New"/>
                <a:cs typeface="Courier New"/>
                <a:sym typeface="Courier New"/>
              </a:rPr>
              <a:t>1.</a:t>
            </a:r>
            <a:r>
              <a:rPr lang="en-GB" sz="1050">
                <a:solidFill>
                  <a:srgbClr val="CCCCCC"/>
                </a:solidFill>
                <a:highlight>
                  <a:srgbClr val="1F1F1F"/>
                </a:highlight>
                <a:latin typeface="Courier New"/>
                <a:ea typeface="Courier New"/>
                <a:cs typeface="Courier New"/>
                <a:sym typeface="Courier New"/>
              </a:rPr>
              <a:t> </a:t>
            </a:r>
            <a:r>
              <a:rPr b="1" lang="en-GB" sz="1050">
                <a:solidFill>
                  <a:srgbClr val="569CD6"/>
                </a:solidFill>
                <a:highlight>
                  <a:srgbClr val="1F1F1F"/>
                </a:highlight>
                <a:latin typeface="Courier New"/>
                <a:ea typeface="Courier New"/>
                <a:cs typeface="Courier New"/>
                <a:sym typeface="Courier New"/>
              </a:rPr>
              <a:t>**Segmentasi Pelanggan Produktif**</a:t>
            </a:r>
            <a:r>
              <a:rPr lang="en-GB" sz="1050">
                <a:solidFill>
                  <a:srgbClr val="CCCCCC"/>
                </a:solidFill>
                <a:highlight>
                  <a:srgbClr val="1F1F1F"/>
                </a:highlight>
                <a:latin typeface="Courier New"/>
                <a:ea typeface="Courier New"/>
                <a:cs typeface="Courier New"/>
                <a:sym typeface="Courier New"/>
              </a:rPr>
              <a:t>: Prioritaskan promosi dan program loyalitas pada kelompok usia 30–40 tahun yang aktif bekerja.</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GB" sz="1050">
                <a:solidFill>
                  <a:srgbClr val="6796E6"/>
                </a:solidFill>
                <a:highlight>
                  <a:srgbClr val="1F1F1F"/>
                </a:highlight>
                <a:latin typeface="Courier New"/>
                <a:ea typeface="Courier New"/>
                <a:cs typeface="Courier New"/>
                <a:sym typeface="Courier New"/>
              </a:rPr>
              <a:t>2.</a:t>
            </a:r>
            <a:r>
              <a:rPr lang="en-GB" sz="1050">
                <a:solidFill>
                  <a:srgbClr val="CCCCCC"/>
                </a:solidFill>
                <a:highlight>
                  <a:srgbClr val="1F1F1F"/>
                </a:highlight>
                <a:latin typeface="Courier New"/>
                <a:ea typeface="Courier New"/>
                <a:cs typeface="Courier New"/>
                <a:sym typeface="Courier New"/>
              </a:rPr>
              <a:t> </a:t>
            </a:r>
            <a:r>
              <a:rPr b="1" lang="en-GB" sz="1050">
                <a:solidFill>
                  <a:srgbClr val="569CD6"/>
                </a:solidFill>
                <a:highlight>
                  <a:srgbClr val="1F1F1F"/>
                </a:highlight>
                <a:latin typeface="Courier New"/>
                <a:ea typeface="Courier New"/>
                <a:cs typeface="Courier New"/>
                <a:sym typeface="Courier New"/>
              </a:rPr>
              <a:t>**Optimasi Kanal Belanja**</a:t>
            </a:r>
            <a:r>
              <a:rPr lang="en-GB" sz="1050">
                <a:solidFill>
                  <a:srgbClr val="CCCCCC"/>
                </a:solidFill>
                <a:highlight>
                  <a:srgbClr val="1F1F1F"/>
                </a:highlight>
                <a:latin typeface="Courier New"/>
                <a:ea typeface="Courier New"/>
                <a:cs typeface="Courier New"/>
                <a:sym typeface="Courier New"/>
              </a:rPr>
              <a:t>: Tingkatkan pengalaman belanja fisik sambil memperkuat kanal web dengan kampanye digital yang menarik.</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GB" sz="1050">
                <a:solidFill>
                  <a:srgbClr val="6796E6"/>
                </a:solidFill>
                <a:highlight>
                  <a:srgbClr val="1F1F1F"/>
                </a:highlight>
                <a:latin typeface="Courier New"/>
                <a:ea typeface="Courier New"/>
                <a:cs typeface="Courier New"/>
                <a:sym typeface="Courier New"/>
              </a:rPr>
              <a:t>3.</a:t>
            </a:r>
            <a:r>
              <a:rPr lang="en-GB" sz="1050">
                <a:solidFill>
                  <a:srgbClr val="CCCCCC"/>
                </a:solidFill>
                <a:highlight>
                  <a:srgbClr val="1F1F1F"/>
                </a:highlight>
                <a:latin typeface="Courier New"/>
                <a:ea typeface="Courier New"/>
                <a:cs typeface="Courier New"/>
                <a:sym typeface="Courier New"/>
              </a:rPr>
              <a:t> </a:t>
            </a:r>
            <a:r>
              <a:rPr b="1" lang="en-GB" sz="1050">
                <a:solidFill>
                  <a:srgbClr val="569CD6"/>
                </a:solidFill>
                <a:highlight>
                  <a:srgbClr val="1F1F1F"/>
                </a:highlight>
                <a:latin typeface="Courier New"/>
                <a:ea typeface="Courier New"/>
                <a:cs typeface="Courier New"/>
                <a:sym typeface="Courier New"/>
              </a:rPr>
              <a:t>**Penguatan Program Loyalitas**</a:t>
            </a:r>
            <a:r>
              <a:rPr lang="en-GB" sz="1050">
                <a:solidFill>
                  <a:srgbClr val="CCCCCC"/>
                </a:solidFill>
                <a:highlight>
                  <a:srgbClr val="1F1F1F"/>
                </a:highlight>
                <a:latin typeface="Courier New"/>
                <a:ea typeface="Courier New"/>
                <a:cs typeface="Courier New"/>
                <a:sym typeface="Courier New"/>
              </a:rPr>
              <a:t>: Implementasi sistem poin reward, akses eksklusif, dan personalized marketing terutama untuk pelanggan dengan CLV tinggi.</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GB" sz="1050">
                <a:solidFill>
                  <a:srgbClr val="6796E6"/>
                </a:solidFill>
                <a:highlight>
                  <a:srgbClr val="1F1F1F"/>
                </a:highlight>
                <a:latin typeface="Courier New"/>
                <a:ea typeface="Courier New"/>
                <a:cs typeface="Courier New"/>
                <a:sym typeface="Courier New"/>
              </a:rPr>
              <a:t>4.</a:t>
            </a:r>
            <a:r>
              <a:rPr lang="en-GB" sz="1050">
                <a:solidFill>
                  <a:srgbClr val="CCCCCC"/>
                </a:solidFill>
                <a:highlight>
                  <a:srgbClr val="1F1F1F"/>
                </a:highlight>
                <a:latin typeface="Courier New"/>
                <a:ea typeface="Courier New"/>
                <a:cs typeface="Courier New"/>
                <a:sym typeface="Courier New"/>
              </a:rPr>
              <a:t> </a:t>
            </a:r>
            <a:r>
              <a:rPr b="1" lang="en-GB" sz="1050">
                <a:solidFill>
                  <a:srgbClr val="569CD6"/>
                </a:solidFill>
                <a:highlight>
                  <a:srgbClr val="1F1F1F"/>
                </a:highlight>
                <a:latin typeface="Courier New"/>
                <a:ea typeface="Courier New"/>
                <a:cs typeface="Courier New"/>
                <a:sym typeface="Courier New"/>
              </a:rPr>
              <a:t>**Evaluasi Strategi Promosi**</a:t>
            </a:r>
            <a:r>
              <a:rPr lang="en-GB" sz="1050">
                <a:solidFill>
                  <a:srgbClr val="CCCCCC"/>
                </a:solidFill>
                <a:highlight>
                  <a:srgbClr val="1F1F1F"/>
                </a:highlight>
                <a:latin typeface="Courier New"/>
                <a:ea typeface="Courier New"/>
                <a:cs typeface="Courier New"/>
                <a:sym typeface="Courier New"/>
              </a:rPr>
              <a:t>: Tingkatkan distribusi promosi yang lebih merata untuk mendorong partisipasi lebih luas dari pelanggan.</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GB" sz="1050">
                <a:solidFill>
                  <a:srgbClr val="6796E6"/>
                </a:solidFill>
                <a:highlight>
                  <a:srgbClr val="1F1F1F"/>
                </a:highlight>
                <a:latin typeface="Courier New"/>
                <a:ea typeface="Courier New"/>
                <a:cs typeface="Courier New"/>
                <a:sym typeface="Courier New"/>
              </a:rPr>
              <a:t>5.</a:t>
            </a:r>
            <a:r>
              <a:rPr lang="en-GB" sz="1050">
                <a:solidFill>
                  <a:srgbClr val="CCCCCC"/>
                </a:solidFill>
                <a:highlight>
                  <a:srgbClr val="1F1F1F"/>
                </a:highlight>
                <a:latin typeface="Courier New"/>
                <a:ea typeface="Courier New"/>
                <a:cs typeface="Courier New"/>
                <a:sym typeface="Courier New"/>
              </a:rPr>
              <a:t> </a:t>
            </a:r>
            <a:r>
              <a:rPr b="1" lang="en-GB" sz="1050">
                <a:solidFill>
                  <a:srgbClr val="569CD6"/>
                </a:solidFill>
                <a:highlight>
                  <a:srgbClr val="1F1F1F"/>
                </a:highlight>
                <a:latin typeface="Courier New"/>
                <a:ea typeface="Courier New"/>
                <a:cs typeface="Courier New"/>
                <a:sym typeface="Courier New"/>
              </a:rPr>
              <a:t>**Pengelolaan Kategori Produk**</a:t>
            </a:r>
            <a:r>
              <a:rPr lang="en-GB" sz="1050">
                <a:solidFill>
                  <a:srgbClr val="CCCCCC"/>
                </a:solidFill>
                <a:highlight>
                  <a:srgbClr val="1F1F1F"/>
                </a:highlight>
                <a:latin typeface="Courier New"/>
                <a:ea typeface="Courier New"/>
                <a:cs typeface="Courier New"/>
                <a:sym typeface="Courier New"/>
              </a:rPr>
              <a:t>: Fokuskan sumber daya pada produk dengan profitabilitas tinggi seperti Wine dan Daging melalui promosi cross-selling atau bundling.</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GB" sz="1050">
                <a:solidFill>
                  <a:srgbClr val="6796E6"/>
                </a:solidFill>
                <a:highlight>
                  <a:srgbClr val="1F1F1F"/>
                </a:highlight>
                <a:latin typeface="Courier New"/>
                <a:ea typeface="Courier New"/>
                <a:cs typeface="Courier New"/>
                <a:sym typeface="Courier New"/>
              </a:rPr>
              <a:t>6.</a:t>
            </a:r>
            <a:r>
              <a:rPr lang="en-GB" sz="1050">
                <a:solidFill>
                  <a:srgbClr val="CCCCCC"/>
                </a:solidFill>
                <a:highlight>
                  <a:srgbClr val="1F1F1F"/>
                </a:highlight>
                <a:latin typeface="Courier New"/>
                <a:ea typeface="Courier New"/>
                <a:cs typeface="Courier New"/>
                <a:sym typeface="Courier New"/>
              </a:rPr>
              <a:t> </a:t>
            </a:r>
            <a:r>
              <a:rPr b="1" lang="en-GB" sz="1050">
                <a:solidFill>
                  <a:srgbClr val="569CD6"/>
                </a:solidFill>
                <a:highlight>
                  <a:srgbClr val="1F1F1F"/>
                </a:highlight>
                <a:latin typeface="Courier New"/>
                <a:ea typeface="Courier New"/>
                <a:cs typeface="Courier New"/>
                <a:sym typeface="Courier New"/>
              </a:rPr>
              <a:t>**Audit Rutin Outlier Transaksi**</a:t>
            </a:r>
            <a:r>
              <a:rPr lang="en-GB" sz="1050">
                <a:solidFill>
                  <a:srgbClr val="CCCCCC"/>
                </a:solidFill>
                <a:highlight>
                  <a:srgbClr val="1F1F1F"/>
                </a:highlight>
                <a:latin typeface="Courier New"/>
                <a:ea typeface="Courier New"/>
                <a:cs typeface="Courier New"/>
                <a:sym typeface="Courier New"/>
              </a:rPr>
              <a:t>: Lakukan verifikasi rutin untuk data ekstrem agar menjaga integritas analisis bisnis.</a:t>
            </a:r>
            <a:endParaRPr sz="1050">
              <a:solidFill>
                <a:srgbClr val="CCCCCC"/>
              </a:solidFill>
              <a:highlight>
                <a:srgbClr val="1F1F1F"/>
              </a:highlight>
              <a:latin typeface="Courier New"/>
              <a:ea typeface="Courier New"/>
              <a:cs typeface="Courier New"/>
              <a:sym typeface="Courier New"/>
            </a:endParaRPr>
          </a:p>
          <a:p>
            <a:pPr indent="0" lvl="0" marL="0" rtl="0" algn="l">
              <a:spcBef>
                <a:spcPts val="0"/>
              </a:spcBef>
              <a:spcAft>
                <a:spcPts val="160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34"/>
          <p:cNvSpPr txBox="1"/>
          <p:nvPr>
            <p:ph type="title"/>
          </p:nvPr>
        </p:nvSpPr>
        <p:spPr>
          <a:xfrm>
            <a:off x="645300" y="1833775"/>
            <a:ext cx="3063300" cy="69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Thank you!</a:t>
            </a:r>
            <a:endParaRPr/>
          </a:p>
        </p:txBody>
      </p:sp>
      <p:sp>
        <p:nvSpPr>
          <p:cNvPr id="336" name="Google Shape;336;p34"/>
          <p:cNvSpPr txBox="1"/>
          <p:nvPr>
            <p:ph idx="1" type="body"/>
          </p:nvPr>
        </p:nvSpPr>
        <p:spPr>
          <a:xfrm>
            <a:off x="645300" y="2644025"/>
            <a:ext cx="3063300" cy="970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t>JCDS 2804012</a:t>
            </a:r>
            <a:br>
              <a:rPr lang="en-GB"/>
            </a:br>
            <a:r>
              <a:rPr lang="en-GB"/>
              <a:t>Gerald Pascal Ginting</a:t>
            </a:r>
            <a:endParaRPr/>
          </a:p>
        </p:txBody>
      </p:sp>
      <p:grpSp>
        <p:nvGrpSpPr>
          <p:cNvPr id="337" name="Google Shape;337;p34"/>
          <p:cNvGrpSpPr/>
          <p:nvPr/>
        </p:nvGrpSpPr>
        <p:grpSpPr>
          <a:xfrm>
            <a:off x="4066820" y="1553491"/>
            <a:ext cx="3159984" cy="2439109"/>
            <a:chOff x="3553042" y="1657806"/>
            <a:chExt cx="3461100" cy="2671532"/>
          </a:xfrm>
        </p:grpSpPr>
        <p:sp>
          <p:nvSpPr>
            <p:cNvPr id="338" name="Google Shape;338;p34"/>
            <p:cNvSpPr/>
            <p:nvPr/>
          </p:nvSpPr>
          <p:spPr>
            <a:xfrm>
              <a:off x="4856024" y="3625653"/>
              <a:ext cx="944700" cy="663300"/>
            </a:xfrm>
            <a:prstGeom prst="trapezoid">
              <a:avLst>
                <a:gd fmla="val 25000" name="adj"/>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34"/>
            <p:cNvSpPr/>
            <p:nvPr/>
          </p:nvSpPr>
          <p:spPr>
            <a:xfrm rot="10800000">
              <a:off x="4953871" y="3681997"/>
              <a:ext cx="400200" cy="606600"/>
            </a:xfrm>
            <a:prstGeom prst="triangle">
              <a:avLst>
                <a:gd fmla="val 96745"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34"/>
            <p:cNvSpPr/>
            <p:nvPr/>
          </p:nvSpPr>
          <p:spPr>
            <a:xfrm>
              <a:off x="4767796" y="3681816"/>
              <a:ext cx="163500" cy="606600"/>
            </a:xfrm>
            <a:prstGeom prst="triangle">
              <a:avLst>
                <a:gd fmla="val 98558"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34"/>
            <p:cNvSpPr/>
            <p:nvPr/>
          </p:nvSpPr>
          <p:spPr>
            <a:xfrm rot="10800000">
              <a:off x="4678237" y="4276102"/>
              <a:ext cx="1210800" cy="456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34"/>
            <p:cNvSpPr/>
            <p:nvPr/>
          </p:nvSpPr>
          <p:spPr>
            <a:xfrm rot="10800000">
              <a:off x="4668343" y="4283738"/>
              <a:ext cx="1230600" cy="45600"/>
            </a:xfrm>
            <a:prstGeom prst="roundRect">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34"/>
            <p:cNvSpPr/>
            <p:nvPr/>
          </p:nvSpPr>
          <p:spPr>
            <a:xfrm>
              <a:off x="4926950" y="3681915"/>
              <a:ext cx="42900" cy="594300"/>
            </a:xfrm>
            <a:prstGeom prst="rect">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34"/>
            <p:cNvSpPr/>
            <p:nvPr/>
          </p:nvSpPr>
          <p:spPr>
            <a:xfrm>
              <a:off x="3553042" y="1674645"/>
              <a:ext cx="3461100" cy="2014500"/>
            </a:xfrm>
            <a:prstGeom prst="roundRect">
              <a:avLst>
                <a:gd fmla="val 1882"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34"/>
            <p:cNvSpPr/>
            <p:nvPr/>
          </p:nvSpPr>
          <p:spPr>
            <a:xfrm>
              <a:off x="3553042" y="1657806"/>
              <a:ext cx="3461100" cy="2014500"/>
            </a:xfrm>
            <a:prstGeom prst="roundRect">
              <a:avLst>
                <a:gd fmla="val 1764"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346" name="Google Shape;346;p34"/>
          <p:cNvPicPr preferRelativeResize="0"/>
          <p:nvPr/>
        </p:nvPicPr>
        <p:blipFill rotWithShape="1">
          <a:blip r:embed="rId3">
            <a:alphaModFix/>
          </a:blip>
          <a:srcRect b="26215" l="45356" r="19582" t="50734"/>
          <a:stretch/>
        </p:blipFill>
        <p:spPr>
          <a:xfrm>
            <a:off x="4115130" y="1605638"/>
            <a:ext cx="3063300" cy="1745700"/>
          </a:xfrm>
          <a:prstGeom prst="rect">
            <a:avLst/>
          </a:prstGeom>
          <a:noFill/>
          <a:ln>
            <a:noFill/>
          </a:ln>
        </p:spPr>
      </p:pic>
      <p:sp>
        <p:nvSpPr>
          <p:cNvPr id="347" name="Google Shape;347;p34"/>
          <p:cNvSpPr/>
          <p:nvPr/>
        </p:nvSpPr>
        <p:spPr>
          <a:xfrm flipH="1">
            <a:off x="4114917" y="1606596"/>
            <a:ext cx="3063300" cy="17433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8" name="Google Shape;348;p34"/>
          <p:cNvGrpSpPr/>
          <p:nvPr/>
        </p:nvGrpSpPr>
        <p:grpSpPr>
          <a:xfrm>
            <a:off x="6762480" y="2546254"/>
            <a:ext cx="1024386" cy="1522884"/>
            <a:chOff x="6505573" y="2745170"/>
            <a:chExt cx="1122000" cy="1668000"/>
          </a:xfrm>
        </p:grpSpPr>
        <p:sp>
          <p:nvSpPr>
            <p:cNvPr id="349" name="Google Shape;349;p34"/>
            <p:cNvSpPr/>
            <p:nvPr/>
          </p:nvSpPr>
          <p:spPr>
            <a:xfrm>
              <a:off x="6517841" y="2745170"/>
              <a:ext cx="1109700" cy="1668000"/>
            </a:xfrm>
            <a:prstGeom prst="roundRect">
              <a:avLst>
                <a:gd fmla="val 5402"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34"/>
            <p:cNvSpPr/>
            <p:nvPr/>
          </p:nvSpPr>
          <p:spPr>
            <a:xfrm rot="-5400000">
              <a:off x="6238873" y="3024453"/>
              <a:ext cx="1655400" cy="1122000"/>
            </a:xfrm>
            <a:prstGeom prst="roundRect">
              <a:avLst>
                <a:gd fmla="val 4551"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34"/>
            <p:cNvSpPr/>
            <p:nvPr/>
          </p:nvSpPr>
          <p:spPr>
            <a:xfrm rot="-5400000">
              <a:off x="6238873" y="3012061"/>
              <a:ext cx="1655400" cy="1122000"/>
            </a:xfrm>
            <a:prstGeom prst="roundRect">
              <a:avLst>
                <a:gd fmla="val 4551"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34"/>
            <p:cNvSpPr/>
            <p:nvPr/>
          </p:nvSpPr>
          <p:spPr>
            <a:xfrm>
              <a:off x="6954127" y="4329594"/>
              <a:ext cx="224700" cy="315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353" name="Google Shape;353;p34"/>
          <p:cNvPicPr preferRelativeResize="0"/>
          <p:nvPr/>
        </p:nvPicPr>
        <p:blipFill rotWithShape="1">
          <a:blip r:embed="rId3">
            <a:alphaModFix/>
          </a:blip>
          <a:srcRect b="16020" l="53168" r="26238" t="53058"/>
          <a:stretch/>
        </p:blipFill>
        <p:spPr>
          <a:xfrm>
            <a:off x="6762097" y="2613771"/>
            <a:ext cx="1024200" cy="1333200"/>
          </a:xfrm>
          <a:prstGeom prst="rect">
            <a:avLst/>
          </a:prstGeom>
          <a:noFill/>
          <a:ln>
            <a:noFill/>
          </a:ln>
        </p:spPr>
      </p:pic>
      <p:sp>
        <p:nvSpPr>
          <p:cNvPr id="354" name="Google Shape;354;p34"/>
          <p:cNvSpPr/>
          <p:nvPr/>
        </p:nvSpPr>
        <p:spPr>
          <a:xfrm flipH="1">
            <a:off x="6762011" y="2613990"/>
            <a:ext cx="1024200" cy="13332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5" name="Google Shape;355;p34"/>
          <p:cNvGrpSpPr/>
          <p:nvPr/>
        </p:nvGrpSpPr>
        <p:grpSpPr>
          <a:xfrm>
            <a:off x="6405845" y="3121897"/>
            <a:ext cx="520684" cy="1036470"/>
            <a:chOff x="9543736" y="4486132"/>
            <a:chExt cx="570300" cy="1135235"/>
          </a:xfrm>
        </p:grpSpPr>
        <p:sp>
          <p:nvSpPr>
            <p:cNvPr id="356" name="Google Shape;356;p34"/>
            <p:cNvSpPr/>
            <p:nvPr/>
          </p:nvSpPr>
          <p:spPr>
            <a:xfrm>
              <a:off x="9543736" y="4487212"/>
              <a:ext cx="570300" cy="1132800"/>
            </a:xfrm>
            <a:prstGeom prst="roundRect">
              <a:avLst>
                <a:gd fmla="val 5402"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34"/>
            <p:cNvSpPr/>
            <p:nvPr/>
          </p:nvSpPr>
          <p:spPr>
            <a:xfrm rot="-5400000">
              <a:off x="9265568" y="4772968"/>
              <a:ext cx="1126800" cy="570000"/>
            </a:xfrm>
            <a:prstGeom prst="roundRect">
              <a:avLst>
                <a:gd fmla="val 4551"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34"/>
            <p:cNvSpPr/>
            <p:nvPr/>
          </p:nvSpPr>
          <p:spPr>
            <a:xfrm rot="-5400000">
              <a:off x="9265568" y="4764532"/>
              <a:ext cx="1126800" cy="570000"/>
            </a:xfrm>
            <a:prstGeom prst="roundRect">
              <a:avLst>
                <a:gd fmla="val 4551"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34"/>
            <p:cNvSpPr/>
            <p:nvPr/>
          </p:nvSpPr>
          <p:spPr>
            <a:xfrm>
              <a:off x="9736876" y="5519757"/>
              <a:ext cx="186300" cy="303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360" name="Google Shape;360;p34"/>
          <p:cNvPicPr preferRelativeResize="0"/>
          <p:nvPr/>
        </p:nvPicPr>
        <p:blipFill rotWithShape="1">
          <a:blip r:embed="rId3">
            <a:alphaModFix/>
          </a:blip>
          <a:srcRect b="36733" l="41330" r="47980" t="42211"/>
          <a:stretch/>
        </p:blipFill>
        <p:spPr>
          <a:xfrm>
            <a:off x="6405412" y="3121559"/>
            <a:ext cx="520500" cy="888900"/>
          </a:xfrm>
          <a:prstGeom prst="round2SameRect">
            <a:avLst>
              <a:gd fmla="val 4129" name="adj1"/>
              <a:gd fmla="val 0" name="adj2"/>
            </a:avLst>
          </a:prstGeom>
          <a:noFill/>
          <a:ln>
            <a:noFill/>
          </a:ln>
        </p:spPr>
      </p:pic>
      <p:sp>
        <p:nvSpPr>
          <p:cNvPr id="361" name="Google Shape;361;p34"/>
          <p:cNvSpPr/>
          <p:nvPr/>
        </p:nvSpPr>
        <p:spPr>
          <a:xfrm flipH="1">
            <a:off x="6405284" y="3142709"/>
            <a:ext cx="520500" cy="8679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2" name="Google Shape;362;p34"/>
          <p:cNvGrpSpPr/>
          <p:nvPr/>
        </p:nvGrpSpPr>
        <p:grpSpPr>
          <a:xfrm>
            <a:off x="7564804" y="3443361"/>
            <a:ext cx="455496" cy="692277"/>
            <a:chOff x="7384375" y="3728000"/>
            <a:chExt cx="498900" cy="758244"/>
          </a:xfrm>
        </p:grpSpPr>
        <p:sp>
          <p:nvSpPr>
            <p:cNvPr id="363" name="Google Shape;363;p34"/>
            <p:cNvSpPr/>
            <p:nvPr/>
          </p:nvSpPr>
          <p:spPr>
            <a:xfrm rot="10800000">
              <a:off x="7475552" y="4233644"/>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34"/>
            <p:cNvSpPr/>
            <p:nvPr/>
          </p:nvSpPr>
          <p:spPr>
            <a:xfrm rot="5400000">
              <a:off x="7506587" y="4276887"/>
              <a:ext cx="140700" cy="201900"/>
            </a:xfrm>
            <a:prstGeom prst="triangle">
              <a:avLst>
                <a:gd fmla="val 27359"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34"/>
            <p:cNvSpPr/>
            <p:nvPr/>
          </p:nvSpPr>
          <p:spPr>
            <a:xfrm>
              <a:off x="7475548" y="3728000"/>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34"/>
            <p:cNvSpPr/>
            <p:nvPr/>
          </p:nvSpPr>
          <p:spPr>
            <a:xfrm>
              <a:off x="7384375" y="3860325"/>
              <a:ext cx="498900" cy="498900"/>
            </a:xfrm>
            <a:prstGeom prst="ellipse">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7" name="Google Shape;367;p34"/>
          <p:cNvGrpSpPr/>
          <p:nvPr/>
        </p:nvGrpSpPr>
        <p:grpSpPr>
          <a:xfrm>
            <a:off x="7564836" y="3561758"/>
            <a:ext cx="478081" cy="462776"/>
            <a:chOff x="7384385" y="3857442"/>
            <a:chExt cx="523637" cy="506874"/>
          </a:xfrm>
        </p:grpSpPr>
        <p:sp>
          <p:nvSpPr>
            <p:cNvPr id="368" name="Google Shape;368;p34"/>
            <p:cNvSpPr/>
            <p:nvPr/>
          </p:nvSpPr>
          <p:spPr>
            <a:xfrm>
              <a:off x="7384385" y="3865416"/>
              <a:ext cx="498900" cy="498900"/>
            </a:xfrm>
            <a:prstGeom prst="ellipse">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9" name="Google Shape;369;p34"/>
            <p:cNvGrpSpPr/>
            <p:nvPr/>
          </p:nvGrpSpPr>
          <p:grpSpPr>
            <a:xfrm>
              <a:off x="7384385" y="3857442"/>
              <a:ext cx="523637" cy="498900"/>
              <a:chOff x="7384385" y="3857442"/>
              <a:chExt cx="523637" cy="498900"/>
            </a:xfrm>
          </p:grpSpPr>
          <p:sp>
            <p:nvSpPr>
              <p:cNvPr id="370" name="Google Shape;370;p34"/>
              <p:cNvSpPr/>
              <p:nvPr/>
            </p:nvSpPr>
            <p:spPr>
              <a:xfrm>
                <a:off x="7384385" y="3857442"/>
                <a:ext cx="498900" cy="4989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34"/>
              <p:cNvSpPr/>
              <p:nvPr/>
            </p:nvSpPr>
            <p:spPr>
              <a:xfrm>
                <a:off x="7856422" y="4081138"/>
                <a:ext cx="51600" cy="51600"/>
              </a:xfrm>
              <a:prstGeom prst="flowChartDelay">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pic>
        <p:nvPicPr>
          <p:cNvPr descr="offset_comp_342327_edited.jpg" id="372" name="Google Shape;372;p34"/>
          <p:cNvPicPr preferRelativeResize="0"/>
          <p:nvPr/>
        </p:nvPicPr>
        <p:blipFill rotWithShape="1">
          <a:blip r:embed="rId3">
            <a:alphaModFix/>
          </a:blip>
          <a:srcRect b="36557" l="48584" r="37425" t="47335"/>
          <a:stretch/>
        </p:blipFill>
        <p:spPr>
          <a:xfrm>
            <a:off x="7591905" y="3590541"/>
            <a:ext cx="400500" cy="399300"/>
          </a:xfrm>
          <a:prstGeom prst="ellipse">
            <a:avLst/>
          </a:prstGeom>
          <a:noFill/>
          <a:ln cap="flat" cmpd="sng" w="9525">
            <a:solidFill>
              <a:srgbClr val="FFFFFF"/>
            </a:solidFill>
            <a:prstDash val="solid"/>
            <a:round/>
            <a:headEnd len="sm" w="sm" type="none"/>
            <a:tailEnd len="sm" w="sm" type="none"/>
          </a:ln>
        </p:spPr>
      </p:pic>
      <p:grpSp>
        <p:nvGrpSpPr>
          <p:cNvPr id="373" name="Google Shape;373;p34"/>
          <p:cNvGrpSpPr/>
          <p:nvPr/>
        </p:nvGrpSpPr>
        <p:grpSpPr>
          <a:xfrm>
            <a:off x="8110843" y="3443361"/>
            <a:ext cx="435785" cy="692277"/>
            <a:chOff x="7982421" y="3727763"/>
            <a:chExt cx="477311" cy="758244"/>
          </a:xfrm>
        </p:grpSpPr>
        <p:sp>
          <p:nvSpPr>
            <p:cNvPr id="374" name="Google Shape;374;p34"/>
            <p:cNvSpPr/>
            <p:nvPr/>
          </p:nvSpPr>
          <p:spPr>
            <a:xfrm>
              <a:off x="8054507" y="3728825"/>
              <a:ext cx="316500" cy="756600"/>
            </a:xfrm>
            <a:prstGeom prst="roundRect">
              <a:avLst>
                <a:gd fmla="val 15418"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34"/>
            <p:cNvSpPr/>
            <p:nvPr/>
          </p:nvSpPr>
          <p:spPr>
            <a:xfrm rot="10800000">
              <a:off x="8054264" y="4233407"/>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34"/>
            <p:cNvSpPr/>
            <p:nvPr/>
          </p:nvSpPr>
          <p:spPr>
            <a:xfrm rot="5400000">
              <a:off x="8085300" y="4276650"/>
              <a:ext cx="140700" cy="201900"/>
            </a:xfrm>
            <a:prstGeom prst="triangle">
              <a:avLst>
                <a:gd fmla="val 27359"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34"/>
            <p:cNvSpPr/>
            <p:nvPr/>
          </p:nvSpPr>
          <p:spPr>
            <a:xfrm>
              <a:off x="8054261" y="3727763"/>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34"/>
            <p:cNvSpPr/>
            <p:nvPr/>
          </p:nvSpPr>
          <p:spPr>
            <a:xfrm>
              <a:off x="7991115" y="3866003"/>
              <a:ext cx="434400" cy="486900"/>
            </a:xfrm>
            <a:prstGeom prst="roundRect">
              <a:avLst>
                <a:gd fmla="val 12273"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34"/>
            <p:cNvSpPr/>
            <p:nvPr/>
          </p:nvSpPr>
          <p:spPr>
            <a:xfrm>
              <a:off x="7982425" y="3884047"/>
              <a:ext cx="451800" cy="499800"/>
            </a:xfrm>
            <a:prstGeom prst="roundRect">
              <a:avLst>
                <a:gd fmla="val 10240"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34"/>
            <p:cNvSpPr/>
            <p:nvPr/>
          </p:nvSpPr>
          <p:spPr>
            <a:xfrm>
              <a:off x="8408132" y="4081081"/>
              <a:ext cx="51600" cy="51600"/>
            </a:xfrm>
            <a:prstGeom prst="flowChartDelay">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34"/>
            <p:cNvSpPr/>
            <p:nvPr/>
          </p:nvSpPr>
          <p:spPr>
            <a:xfrm>
              <a:off x="7982421" y="3863888"/>
              <a:ext cx="451800" cy="513900"/>
            </a:xfrm>
            <a:prstGeom prst="roundRect">
              <a:avLst>
                <a:gd fmla="val 1024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382" name="Google Shape;382;p34"/>
          <p:cNvPicPr preferRelativeResize="0"/>
          <p:nvPr/>
        </p:nvPicPr>
        <p:blipFill rotWithShape="1">
          <a:blip r:embed="rId3">
            <a:alphaModFix/>
          </a:blip>
          <a:srcRect b="27092" l="49668" r="37351" t="55915"/>
          <a:stretch/>
        </p:blipFill>
        <p:spPr>
          <a:xfrm>
            <a:off x="8127235" y="3586562"/>
            <a:ext cx="379200" cy="429900"/>
          </a:xfrm>
          <a:prstGeom prst="roundRect">
            <a:avLst>
              <a:gd fmla="val 7794" name="adj"/>
            </a:avLst>
          </a:prstGeom>
          <a:noFill/>
          <a:ln cap="flat" cmpd="sng" w="9525">
            <a:solidFill>
              <a:srgbClr val="FFFFFF"/>
            </a:solidFill>
            <a:prstDash val="solid"/>
            <a:round/>
            <a:headEnd len="sm" w="sm" type="none"/>
            <a:tailEnd len="sm" w="sm" type="none"/>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18"/>
          <p:cNvSpPr txBox="1"/>
          <p:nvPr>
            <p:ph type="title"/>
          </p:nvPr>
        </p:nvSpPr>
        <p:spPr>
          <a:xfrm>
            <a:off x="1297500" y="252825"/>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Tujuan</a:t>
            </a:r>
            <a:endParaRPr/>
          </a:p>
        </p:txBody>
      </p:sp>
      <p:sp>
        <p:nvSpPr>
          <p:cNvPr id="235" name="Google Shape;235;p18"/>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lang="en-GB">
                <a:solidFill>
                  <a:srgbClr val="CCCCCC"/>
                </a:solidFill>
                <a:highlight>
                  <a:srgbClr val="1F1F1F"/>
                </a:highlight>
              </a:rPr>
              <a:t>Analisis ini bertujuan untuk memahami perilaku pelanggan supermarket, guna memberikan rekomendasi strategis yang mampu meningkatkan pendapatan, mempertahankan loyalitas pelanggan, serta mengoptimalkan keputusan bisnis berdasarkan data transaksi pelanggan.</a:t>
            </a:r>
            <a:endParaRPr>
              <a:solidFill>
                <a:srgbClr val="CCCCCC"/>
              </a:solidFill>
              <a:highlight>
                <a:srgbClr val="1F1F1F"/>
              </a:highlight>
            </a:endParaRPr>
          </a:p>
          <a:p>
            <a:pPr indent="0" lvl="0" marL="0" rtl="0" algn="l">
              <a:spcBef>
                <a:spcPts val="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19"/>
          <p:cNvSpPr txBox="1"/>
          <p:nvPr>
            <p:ph type="title"/>
          </p:nvPr>
        </p:nvSpPr>
        <p:spPr>
          <a:xfrm>
            <a:off x="1297500" y="123675"/>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Data Wrangling</a:t>
            </a:r>
            <a:endParaRPr/>
          </a:p>
        </p:txBody>
      </p:sp>
      <p:sp>
        <p:nvSpPr>
          <p:cNvPr id="241" name="Google Shape;241;p19"/>
          <p:cNvSpPr txBox="1"/>
          <p:nvPr>
            <p:ph idx="1" type="body"/>
          </p:nvPr>
        </p:nvSpPr>
        <p:spPr>
          <a:xfrm>
            <a:off x="1297500" y="885425"/>
            <a:ext cx="7038900" cy="3593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42" name="Google Shape;242;p19"/>
          <p:cNvPicPr preferRelativeResize="0"/>
          <p:nvPr/>
        </p:nvPicPr>
        <p:blipFill>
          <a:blip r:embed="rId3">
            <a:alphaModFix/>
          </a:blip>
          <a:stretch>
            <a:fillRect/>
          </a:stretch>
        </p:blipFill>
        <p:spPr>
          <a:xfrm>
            <a:off x="1365900" y="912800"/>
            <a:ext cx="6011151" cy="353864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20"/>
          <p:cNvSpPr txBox="1"/>
          <p:nvPr>
            <p:ph idx="1" type="body"/>
          </p:nvPr>
        </p:nvSpPr>
        <p:spPr>
          <a:xfrm>
            <a:off x="1297500" y="333500"/>
            <a:ext cx="7038900" cy="4145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48" name="Google Shape;248;p20"/>
          <p:cNvPicPr preferRelativeResize="0"/>
          <p:nvPr/>
        </p:nvPicPr>
        <p:blipFill>
          <a:blip r:embed="rId3">
            <a:alphaModFix/>
          </a:blip>
          <a:stretch>
            <a:fillRect/>
          </a:stretch>
        </p:blipFill>
        <p:spPr>
          <a:xfrm>
            <a:off x="1364550" y="380500"/>
            <a:ext cx="6893225" cy="1332975"/>
          </a:xfrm>
          <a:prstGeom prst="rect">
            <a:avLst/>
          </a:prstGeom>
          <a:noFill/>
          <a:ln>
            <a:noFill/>
          </a:ln>
        </p:spPr>
      </p:pic>
      <p:pic>
        <p:nvPicPr>
          <p:cNvPr id="249" name="Google Shape;249;p20"/>
          <p:cNvPicPr preferRelativeResize="0"/>
          <p:nvPr/>
        </p:nvPicPr>
        <p:blipFill>
          <a:blip r:embed="rId4">
            <a:alphaModFix/>
          </a:blip>
          <a:stretch>
            <a:fillRect/>
          </a:stretch>
        </p:blipFill>
        <p:spPr>
          <a:xfrm>
            <a:off x="1364550" y="2485650"/>
            <a:ext cx="6811026" cy="19227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21"/>
          <p:cNvSpPr txBox="1"/>
          <p:nvPr>
            <p:ph idx="1" type="body"/>
          </p:nvPr>
        </p:nvSpPr>
        <p:spPr>
          <a:xfrm>
            <a:off x="1297500" y="204325"/>
            <a:ext cx="7038900" cy="4274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55" name="Google Shape;255;p21"/>
          <p:cNvPicPr preferRelativeResize="0"/>
          <p:nvPr/>
        </p:nvPicPr>
        <p:blipFill>
          <a:blip r:embed="rId3">
            <a:alphaModFix/>
          </a:blip>
          <a:stretch>
            <a:fillRect/>
          </a:stretch>
        </p:blipFill>
        <p:spPr>
          <a:xfrm>
            <a:off x="1297500" y="290525"/>
            <a:ext cx="6772400" cy="1510875"/>
          </a:xfrm>
          <a:prstGeom prst="rect">
            <a:avLst/>
          </a:prstGeom>
          <a:noFill/>
          <a:ln>
            <a:noFill/>
          </a:ln>
        </p:spPr>
      </p:pic>
      <p:pic>
        <p:nvPicPr>
          <p:cNvPr id="256" name="Google Shape;256;p21"/>
          <p:cNvPicPr preferRelativeResize="0"/>
          <p:nvPr/>
        </p:nvPicPr>
        <p:blipFill>
          <a:blip r:embed="rId4">
            <a:alphaModFix/>
          </a:blip>
          <a:stretch>
            <a:fillRect/>
          </a:stretch>
        </p:blipFill>
        <p:spPr>
          <a:xfrm>
            <a:off x="1259450" y="2777000"/>
            <a:ext cx="6848475" cy="15716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22"/>
          <p:cNvSpPr txBox="1"/>
          <p:nvPr>
            <p:ph idx="1" type="body"/>
          </p:nvPr>
        </p:nvSpPr>
        <p:spPr>
          <a:xfrm>
            <a:off x="1297500" y="239550"/>
            <a:ext cx="7038900" cy="4239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62" name="Google Shape;262;p22"/>
          <p:cNvPicPr preferRelativeResize="0"/>
          <p:nvPr/>
        </p:nvPicPr>
        <p:blipFill>
          <a:blip r:embed="rId3">
            <a:alphaModFix/>
          </a:blip>
          <a:stretch>
            <a:fillRect/>
          </a:stretch>
        </p:blipFill>
        <p:spPr>
          <a:xfrm>
            <a:off x="1297500" y="371413"/>
            <a:ext cx="6286500" cy="1323975"/>
          </a:xfrm>
          <a:prstGeom prst="rect">
            <a:avLst/>
          </a:prstGeom>
          <a:noFill/>
          <a:ln>
            <a:noFill/>
          </a:ln>
        </p:spPr>
      </p:pic>
      <p:pic>
        <p:nvPicPr>
          <p:cNvPr id="263" name="Google Shape;263;p22"/>
          <p:cNvPicPr preferRelativeResize="0"/>
          <p:nvPr/>
        </p:nvPicPr>
        <p:blipFill>
          <a:blip r:embed="rId4">
            <a:alphaModFix/>
          </a:blip>
          <a:stretch>
            <a:fillRect/>
          </a:stretch>
        </p:blipFill>
        <p:spPr>
          <a:xfrm>
            <a:off x="1344475" y="2716500"/>
            <a:ext cx="7038900" cy="14949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23"/>
          <p:cNvSpPr txBox="1"/>
          <p:nvPr>
            <p:ph type="title"/>
          </p:nvPr>
        </p:nvSpPr>
        <p:spPr>
          <a:xfrm>
            <a:off x="1297500" y="393750"/>
            <a:ext cx="7038900" cy="66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Analisis</a:t>
            </a:r>
            <a:endParaRPr/>
          </a:p>
        </p:txBody>
      </p:sp>
      <p:sp>
        <p:nvSpPr>
          <p:cNvPr id="269" name="Google Shape;269;p23"/>
          <p:cNvSpPr txBox="1"/>
          <p:nvPr>
            <p:ph idx="1" type="body"/>
          </p:nvPr>
        </p:nvSpPr>
        <p:spPr>
          <a:xfrm>
            <a:off x="6014850" y="984600"/>
            <a:ext cx="2321700" cy="3905400"/>
          </a:xfrm>
          <a:prstGeom prst="rect">
            <a:avLst/>
          </a:prstGeom>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lang="en-GB" sz="1050">
                <a:solidFill>
                  <a:srgbClr val="CCCCCC"/>
                </a:solidFill>
                <a:highlight>
                  <a:srgbClr val="1F1F1F"/>
                </a:highlight>
                <a:latin typeface="Courier New"/>
                <a:ea typeface="Courier New"/>
                <a:cs typeface="Courier New"/>
                <a:sym typeface="Courier New"/>
              </a:rPr>
              <a:t>Grafik ini menunjukkan rata-rata transaksi yang dilakukan pelanggan melalui tiga saluran penjualan utama: Web (Online), Catalog, dan Toko Fisik. Visualisasi ini dapat menjadi acuan dalam mengarahkan strategi bisnis, seperti memperkuat infrastruktur toko fisik untuk mempertahankan loyalitas pelanggan, serta mengembangkan kanal online guna mengakomodasi pelanggan digital yang terus meningkat.</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050">
              <a:solidFill>
                <a:srgbClr val="CCCCCC"/>
              </a:solidFill>
              <a:highlight>
                <a:srgbClr val="1F1F1F"/>
              </a:highlight>
              <a:latin typeface="Courier New"/>
              <a:ea typeface="Courier New"/>
              <a:cs typeface="Courier New"/>
              <a:sym typeface="Courier New"/>
            </a:endParaRPr>
          </a:p>
          <a:p>
            <a:pPr indent="0" lvl="0" marL="0" rtl="0" algn="l">
              <a:spcBef>
                <a:spcPts val="0"/>
              </a:spcBef>
              <a:spcAft>
                <a:spcPts val="1600"/>
              </a:spcAft>
              <a:buNone/>
            </a:pPr>
            <a:r>
              <a:t/>
            </a:r>
            <a:endParaRPr/>
          </a:p>
        </p:txBody>
      </p:sp>
      <p:pic>
        <p:nvPicPr>
          <p:cNvPr id="270" name="Google Shape;270;p23"/>
          <p:cNvPicPr preferRelativeResize="0"/>
          <p:nvPr/>
        </p:nvPicPr>
        <p:blipFill>
          <a:blip r:embed="rId3">
            <a:alphaModFix/>
          </a:blip>
          <a:stretch>
            <a:fillRect/>
          </a:stretch>
        </p:blipFill>
        <p:spPr>
          <a:xfrm>
            <a:off x="418475" y="984612"/>
            <a:ext cx="5126625" cy="317427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24"/>
          <p:cNvSpPr txBox="1"/>
          <p:nvPr>
            <p:ph idx="1" type="body"/>
          </p:nvPr>
        </p:nvSpPr>
        <p:spPr>
          <a:xfrm>
            <a:off x="5509875" y="345250"/>
            <a:ext cx="3135300" cy="4403700"/>
          </a:xfrm>
          <a:prstGeom prst="rect">
            <a:avLst/>
          </a:prstGeom>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lang="en-GB" sz="1050">
                <a:solidFill>
                  <a:srgbClr val="CCCCCC"/>
                </a:solidFill>
                <a:highlight>
                  <a:srgbClr val="1F1F1F"/>
                </a:highlight>
                <a:latin typeface="Courier New"/>
                <a:ea typeface="Courier New"/>
                <a:cs typeface="Courier New"/>
                <a:sym typeface="Courier New"/>
              </a:rPr>
              <a:t>Grafik ini memperlihatkan tingkat keberhasilan berbagai kampanye promosi yang dijalankan perusahaan kepada pelanggan, berdasarkan jumlah pelanggan yang menerima penawaran kampanye tersebut.</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GB" sz="1050">
                <a:solidFill>
                  <a:srgbClr val="CCCCCC"/>
                </a:solidFill>
                <a:highlight>
                  <a:srgbClr val="1F1F1F"/>
                </a:highlight>
                <a:latin typeface="Courier New"/>
                <a:ea typeface="Courier New"/>
                <a:cs typeface="Courier New"/>
                <a:sym typeface="Courier New"/>
              </a:rPr>
              <a:t>Dengan memahami efektivitas masing-masing kampanye, tim pemasaran dapat mengalokasikan sumber daya lebih efisien dan meningkatkan performa promosi secara keseluruhan. Kampanye yang terbukti berhasil dapat dijadikan acuan untuk pengembangan kampanye selanjutnya, sementara kampanye dengan performa rendah perlu dievaluasi ulang dari segi pesan, timing, maupun target audiens-nya.</a:t>
            </a:r>
            <a:endParaRPr sz="1050">
              <a:solidFill>
                <a:srgbClr val="CCCCCC"/>
              </a:solidFill>
              <a:highlight>
                <a:srgbClr val="1F1F1F"/>
              </a:highlight>
              <a:latin typeface="Courier New"/>
              <a:ea typeface="Courier New"/>
              <a:cs typeface="Courier New"/>
              <a:sym typeface="Courier New"/>
            </a:endParaRPr>
          </a:p>
          <a:p>
            <a:pPr indent="0" lvl="0" marL="0" rtl="0" algn="l">
              <a:spcBef>
                <a:spcPts val="0"/>
              </a:spcBef>
              <a:spcAft>
                <a:spcPts val="1600"/>
              </a:spcAft>
              <a:buNone/>
            </a:pPr>
            <a:r>
              <a:t/>
            </a:r>
            <a:endParaRPr/>
          </a:p>
        </p:txBody>
      </p:sp>
      <p:pic>
        <p:nvPicPr>
          <p:cNvPr id="276" name="Google Shape;276;p24"/>
          <p:cNvPicPr preferRelativeResize="0"/>
          <p:nvPr/>
        </p:nvPicPr>
        <p:blipFill>
          <a:blip r:embed="rId3">
            <a:alphaModFix/>
          </a:blip>
          <a:stretch>
            <a:fillRect/>
          </a:stretch>
        </p:blipFill>
        <p:spPr>
          <a:xfrm>
            <a:off x="258075" y="389750"/>
            <a:ext cx="4958224" cy="43147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25"/>
          <p:cNvSpPr txBox="1"/>
          <p:nvPr>
            <p:ph idx="1" type="body"/>
          </p:nvPr>
        </p:nvSpPr>
        <p:spPr>
          <a:xfrm>
            <a:off x="5486400" y="152400"/>
            <a:ext cx="3135600" cy="4725600"/>
          </a:xfrm>
          <a:prstGeom prst="rect">
            <a:avLst/>
          </a:prstGeom>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lang="en-GB" sz="1050">
                <a:solidFill>
                  <a:srgbClr val="CCCCCC"/>
                </a:solidFill>
                <a:highlight>
                  <a:srgbClr val="1F1F1F"/>
                </a:highlight>
                <a:latin typeface="Courier New"/>
                <a:ea typeface="Courier New"/>
                <a:cs typeface="Courier New"/>
                <a:sym typeface="Courier New"/>
              </a:rPr>
              <a:t>Grafik ini menggambarkan rata-rata total pengeluaran pelanggan (Total Spending) berdasarkan jumlah kampanye promosi yang mereka terima dan terima (berhasil).</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GB" sz="1050">
                <a:solidFill>
                  <a:srgbClr val="CCCCCC"/>
                </a:solidFill>
                <a:highlight>
                  <a:srgbClr val="1F1F1F"/>
                </a:highlight>
                <a:latin typeface="Courier New"/>
                <a:ea typeface="Courier New"/>
                <a:cs typeface="Courier New"/>
                <a:sym typeface="Courier New"/>
              </a:rPr>
              <a:t>Visualisasi ini menunjukkan bahwa keberhasilan kampanye promosi memiliki korelasi positif terhadap total pengeluaran pelanggan, namun perlu diperhatikan batas optimal dalam frekuensi kampanye agar tidak berdampak negatif pada efektivitasnya. Strategi promosi yang tepat dan seimbang akan mendorong peningkatan spending sekaligus menjaga keterlibatan pelanggan.</a:t>
            </a:r>
            <a:endParaRPr sz="1050">
              <a:solidFill>
                <a:srgbClr val="CCCCCC"/>
              </a:solidFill>
              <a:highlight>
                <a:srgbClr val="1F1F1F"/>
              </a:highlight>
              <a:latin typeface="Courier New"/>
              <a:ea typeface="Courier New"/>
              <a:cs typeface="Courier New"/>
              <a:sym typeface="Courier New"/>
            </a:endParaRPr>
          </a:p>
          <a:p>
            <a:pPr indent="0" lvl="0" marL="0" rtl="0" algn="l">
              <a:spcBef>
                <a:spcPts val="0"/>
              </a:spcBef>
              <a:spcAft>
                <a:spcPts val="1600"/>
              </a:spcAft>
              <a:buNone/>
            </a:pPr>
            <a:r>
              <a:t/>
            </a:r>
            <a:endParaRPr/>
          </a:p>
        </p:txBody>
      </p:sp>
      <p:pic>
        <p:nvPicPr>
          <p:cNvPr id="282" name="Google Shape;282;p25"/>
          <p:cNvPicPr preferRelativeResize="0"/>
          <p:nvPr/>
        </p:nvPicPr>
        <p:blipFill>
          <a:blip r:embed="rId3">
            <a:alphaModFix/>
          </a:blip>
          <a:stretch>
            <a:fillRect/>
          </a:stretch>
        </p:blipFill>
        <p:spPr>
          <a:xfrm>
            <a:off x="152400" y="152400"/>
            <a:ext cx="4840775" cy="4725724"/>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